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2" r:id="rId3"/>
    <p:sldId id="295" r:id="rId4"/>
    <p:sldId id="291" r:id="rId5"/>
    <p:sldId id="271" r:id="rId6"/>
    <p:sldId id="304" r:id="rId7"/>
    <p:sldId id="262" r:id="rId8"/>
    <p:sldId id="294" r:id="rId9"/>
    <p:sldId id="258" r:id="rId10"/>
    <p:sldId id="281" r:id="rId11"/>
    <p:sldId id="282" r:id="rId12"/>
    <p:sldId id="293" r:id="rId13"/>
    <p:sldId id="296" r:id="rId14"/>
    <p:sldId id="272" r:id="rId15"/>
    <p:sldId id="299" r:id="rId16"/>
    <p:sldId id="300" r:id="rId17"/>
    <p:sldId id="297" r:id="rId18"/>
    <p:sldId id="260" r:id="rId19"/>
    <p:sldId id="301" r:id="rId20"/>
    <p:sldId id="284" r:id="rId21"/>
    <p:sldId id="276" r:id="rId22"/>
    <p:sldId id="261" r:id="rId23"/>
    <p:sldId id="303" r:id="rId24"/>
    <p:sldId id="298" r:id="rId25"/>
    <p:sldId id="273" r:id="rId26"/>
    <p:sldId id="264" r:id="rId27"/>
    <p:sldId id="279" r:id="rId28"/>
    <p:sldId id="308" r:id="rId29"/>
    <p:sldId id="306" r:id="rId30"/>
    <p:sldId id="302" r:id="rId31"/>
    <p:sldId id="259" r:id="rId32"/>
    <p:sldId id="278" r:id="rId33"/>
    <p:sldId id="285" r:id="rId34"/>
    <p:sldId id="263" r:id="rId35"/>
    <p:sldId id="267" r:id="rId36"/>
    <p:sldId id="269" r:id="rId37"/>
    <p:sldId id="268" r:id="rId38"/>
    <p:sldId id="266" r:id="rId39"/>
    <p:sldId id="305" r:id="rId40"/>
    <p:sldId id="309" r:id="rId41"/>
    <p:sldId id="307" r:id="rId42"/>
    <p:sldId id="275" r:id="rId43"/>
    <p:sldId id="310" r:id="rId44"/>
    <p:sldId id="311" r:id="rId45"/>
    <p:sldId id="313" r:id="rId46"/>
    <p:sldId id="314" r:id="rId47"/>
    <p:sldId id="315" r:id="rId48"/>
    <p:sldId id="316" r:id="rId49"/>
    <p:sldId id="312" r:id="rId50"/>
    <p:sldId id="274" r:id="rId51"/>
    <p:sldId id="277" r:id="rId52"/>
    <p:sldId id="317" r:id="rId53"/>
    <p:sldId id="318" r:id="rId54"/>
    <p:sldId id="319" r:id="rId55"/>
    <p:sldId id="320" r:id="rId56"/>
    <p:sldId id="321" r:id="rId57"/>
    <p:sldId id="322" r:id="rId58"/>
    <p:sldId id="323" r:id="rId59"/>
    <p:sldId id="324" r:id="rId60"/>
    <p:sldId id="327" r:id="rId61"/>
    <p:sldId id="325" r:id="rId62"/>
    <p:sldId id="328" r:id="rId63"/>
    <p:sldId id="326" r:id="rId64"/>
    <p:sldId id="330" r:id="rId65"/>
    <p:sldId id="331"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102" d="100"/>
          <a:sy n="102" d="100"/>
        </p:scale>
        <p:origin x="939"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189FCE-EF9B-4BF4-BE31-9B4160B470B9}" type="doc">
      <dgm:prSet loTypeId="urn:microsoft.com/office/officeart/2008/layout/AlternatingHexagons" loCatId="list" qsTypeId="urn:microsoft.com/office/officeart/2005/8/quickstyle/simple1" qsCatId="simple" csTypeId="urn:microsoft.com/office/officeart/2005/8/colors/accent3_4" csCatId="accent3" phldr="1"/>
      <dgm:spPr/>
      <dgm:t>
        <a:bodyPr/>
        <a:lstStyle/>
        <a:p>
          <a:endParaRPr lang="en-US"/>
        </a:p>
      </dgm:t>
    </dgm:pt>
    <dgm:pt modelId="{6B0B21F0-DBCC-42F3-837C-1159160C35CA}">
      <dgm:prSet phldrT="[Text]"/>
      <dgm:spPr/>
      <dgm:t>
        <a:bodyPr/>
        <a:lstStyle/>
        <a:p>
          <a:r>
            <a:rPr lang="en-US" dirty="0">
              <a:highlight>
                <a:srgbClr val="800000"/>
              </a:highlight>
            </a:rPr>
            <a:t>Farmland</a:t>
          </a:r>
        </a:p>
      </dgm:t>
    </dgm:pt>
    <dgm:pt modelId="{2DD3346F-57A7-4AB6-AF11-7E7137CD32E5}" type="parTrans" cxnId="{9F3F1BAE-9C5E-4E8C-9B98-B15FE69DA3A1}">
      <dgm:prSet/>
      <dgm:spPr/>
      <dgm:t>
        <a:bodyPr/>
        <a:lstStyle/>
        <a:p>
          <a:endParaRPr lang="en-US"/>
        </a:p>
      </dgm:t>
    </dgm:pt>
    <dgm:pt modelId="{40584256-8E0C-49F8-B3E6-3A7496F7B153}" type="sibTrans" cxnId="{9F3F1BAE-9C5E-4E8C-9B98-B15FE69DA3A1}">
      <dgm:prSet/>
      <dgm:spPr/>
      <dgm:t>
        <a:bodyPr/>
        <a:lstStyle/>
        <a:p>
          <a:r>
            <a:rPr lang="en-US" dirty="0">
              <a:highlight>
                <a:srgbClr val="008000"/>
              </a:highlight>
            </a:rPr>
            <a:t>National Park</a:t>
          </a:r>
        </a:p>
      </dgm:t>
    </dgm:pt>
    <dgm:pt modelId="{803FECAD-7137-4F60-A168-A639016861B7}">
      <dgm:prSet phldrT="[Text]" phldr="1"/>
      <dgm:spPr/>
      <dgm:t>
        <a:bodyPr/>
        <a:lstStyle/>
        <a:p>
          <a:endParaRPr lang="en-US"/>
        </a:p>
      </dgm:t>
    </dgm:pt>
    <dgm:pt modelId="{2079394E-44E0-4420-9B66-812BF46EE279}" type="parTrans" cxnId="{1FEA5E05-5F7D-4C14-ADFD-8F3686FD8BAD}">
      <dgm:prSet/>
      <dgm:spPr/>
      <dgm:t>
        <a:bodyPr/>
        <a:lstStyle/>
        <a:p>
          <a:endParaRPr lang="en-US"/>
        </a:p>
      </dgm:t>
    </dgm:pt>
    <dgm:pt modelId="{1BE41A40-2712-41FD-8106-A6A4AE508981}" type="sibTrans" cxnId="{1FEA5E05-5F7D-4C14-ADFD-8F3686FD8BAD}">
      <dgm:prSet/>
      <dgm:spPr/>
      <dgm:t>
        <a:bodyPr/>
        <a:lstStyle/>
        <a:p>
          <a:endParaRPr lang="en-US"/>
        </a:p>
      </dgm:t>
    </dgm:pt>
    <dgm:pt modelId="{F3BB07D7-BEBA-4A3A-8EBD-A6171EE2D436}">
      <dgm:prSet phldrT="[Text]"/>
      <dgm:spPr/>
      <dgm:t>
        <a:bodyPr/>
        <a:lstStyle/>
        <a:p>
          <a:r>
            <a:rPr lang="en-US" dirty="0" err="1">
              <a:highlight>
                <a:srgbClr val="000080"/>
              </a:highlight>
            </a:rPr>
            <a:t>Mesoptomaia</a:t>
          </a:r>
          <a:endParaRPr lang="en-US" dirty="0">
            <a:highlight>
              <a:srgbClr val="000080"/>
            </a:highlight>
          </a:endParaRPr>
        </a:p>
      </dgm:t>
    </dgm:pt>
    <dgm:pt modelId="{A0AB1898-CCC7-4FB7-AA0E-C3A58BEC4AD4}" type="parTrans" cxnId="{50364033-3462-459B-A4F8-B5BF207697E1}">
      <dgm:prSet/>
      <dgm:spPr/>
      <dgm:t>
        <a:bodyPr/>
        <a:lstStyle/>
        <a:p>
          <a:endParaRPr lang="en-US"/>
        </a:p>
      </dgm:t>
    </dgm:pt>
    <dgm:pt modelId="{072F8A8E-53BF-4F68-973F-4D70048FE240}" type="sibTrans" cxnId="{50364033-3462-459B-A4F8-B5BF207697E1}">
      <dgm:prSet/>
      <dgm:spPr/>
      <dgm:t>
        <a:bodyPr/>
        <a:lstStyle/>
        <a:p>
          <a:r>
            <a:rPr lang="en-US" dirty="0" err="1">
              <a:highlight>
                <a:srgbClr val="000080"/>
              </a:highlight>
            </a:rPr>
            <a:t>Pangeia</a:t>
          </a:r>
          <a:endParaRPr lang="en-US" dirty="0">
            <a:highlight>
              <a:srgbClr val="000080"/>
            </a:highlight>
          </a:endParaRPr>
        </a:p>
      </dgm:t>
    </dgm:pt>
    <dgm:pt modelId="{2BB618CC-5A82-4927-8453-A64A05ACD1D0}">
      <dgm:prSet phldrT="[Text]" phldr="1"/>
      <dgm:spPr/>
      <dgm:t>
        <a:bodyPr/>
        <a:lstStyle/>
        <a:p>
          <a:endParaRPr lang="en-US"/>
        </a:p>
      </dgm:t>
    </dgm:pt>
    <dgm:pt modelId="{8F84A9E0-F55D-4232-8418-DF843F1C1465}" type="parTrans" cxnId="{C114C539-EB67-4AF6-9439-6FB9B034D611}">
      <dgm:prSet/>
      <dgm:spPr/>
      <dgm:t>
        <a:bodyPr/>
        <a:lstStyle/>
        <a:p>
          <a:endParaRPr lang="en-US"/>
        </a:p>
      </dgm:t>
    </dgm:pt>
    <dgm:pt modelId="{194145AC-2CEC-4C59-8E38-D6C309DC36AF}" type="sibTrans" cxnId="{C114C539-EB67-4AF6-9439-6FB9B034D611}">
      <dgm:prSet/>
      <dgm:spPr/>
      <dgm:t>
        <a:bodyPr/>
        <a:lstStyle/>
        <a:p>
          <a:endParaRPr lang="en-US"/>
        </a:p>
      </dgm:t>
    </dgm:pt>
    <dgm:pt modelId="{CDCC0E51-93C0-4435-AFAB-DEDB3B8468A6}">
      <dgm:prSet phldrT="[Text]"/>
      <dgm:spPr/>
      <dgm:t>
        <a:bodyPr/>
        <a:lstStyle/>
        <a:p>
          <a:r>
            <a:rPr lang="en-US" dirty="0">
              <a:highlight>
                <a:srgbClr val="FF0000"/>
              </a:highlight>
            </a:rPr>
            <a:t>Ancestral </a:t>
          </a:r>
          <a:br>
            <a:rPr lang="en-US" dirty="0">
              <a:highlight>
                <a:srgbClr val="FF0000"/>
              </a:highlight>
            </a:rPr>
          </a:br>
          <a:r>
            <a:rPr lang="en-US" dirty="0">
              <a:highlight>
                <a:srgbClr val="FF0000"/>
              </a:highlight>
            </a:rPr>
            <a:t>Domain</a:t>
          </a:r>
        </a:p>
      </dgm:t>
    </dgm:pt>
    <dgm:pt modelId="{C87A390A-994D-47B4-97F1-A1FA4496EFE5}" type="sibTrans" cxnId="{537AC566-EB7E-432B-8F57-3CDCB0326B4D}">
      <dgm:prSet/>
      <dgm:spPr/>
      <dgm:t>
        <a:bodyPr/>
        <a:lstStyle/>
        <a:p>
          <a:r>
            <a:rPr lang="en-US" dirty="0">
              <a:highlight>
                <a:srgbClr val="000080"/>
              </a:highlight>
            </a:rPr>
            <a:t>Pandora</a:t>
          </a:r>
        </a:p>
      </dgm:t>
    </dgm:pt>
    <dgm:pt modelId="{4CDCF0BF-0212-4137-A7AE-02910D96F468}" type="parTrans" cxnId="{537AC566-EB7E-432B-8F57-3CDCB0326B4D}">
      <dgm:prSet/>
      <dgm:spPr/>
      <dgm:t>
        <a:bodyPr/>
        <a:lstStyle/>
        <a:p>
          <a:endParaRPr lang="en-US"/>
        </a:p>
      </dgm:t>
    </dgm:pt>
    <dgm:pt modelId="{8E57125C-2820-4EA9-9AC1-7A33443A585F}">
      <dgm:prSet phldrT="[Text]" phldr="1"/>
      <dgm:spPr/>
      <dgm:t>
        <a:bodyPr/>
        <a:lstStyle/>
        <a:p>
          <a:endParaRPr lang="en-US" dirty="0"/>
        </a:p>
      </dgm:t>
    </dgm:pt>
    <dgm:pt modelId="{EAFEBA55-FAD1-4759-AF97-EA1A275D3AF2}" type="sibTrans" cxnId="{6CA59DBB-63DD-45E2-A047-CA4BB83CCE91}">
      <dgm:prSet/>
      <dgm:spPr/>
      <dgm:t>
        <a:bodyPr/>
        <a:lstStyle/>
        <a:p>
          <a:endParaRPr lang="en-US"/>
        </a:p>
      </dgm:t>
    </dgm:pt>
    <dgm:pt modelId="{F5AEADB7-46A7-496B-8E26-CB29A32D4266}" type="parTrans" cxnId="{6CA59DBB-63DD-45E2-A047-CA4BB83CCE91}">
      <dgm:prSet/>
      <dgm:spPr/>
      <dgm:t>
        <a:bodyPr/>
        <a:lstStyle/>
        <a:p>
          <a:endParaRPr lang="en-US"/>
        </a:p>
      </dgm:t>
    </dgm:pt>
    <dgm:pt modelId="{E8D64056-CEA9-4501-A8BF-B1B67CC1323C}">
      <dgm:prSet/>
      <dgm:spPr/>
      <dgm:t>
        <a:bodyPr/>
        <a:lstStyle/>
        <a:p>
          <a:endParaRPr lang="en-US"/>
        </a:p>
      </dgm:t>
    </dgm:pt>
    <dgm:pt modelId="{A2591CF2-02C5-41ED-AE04-D5C12B10DA92}" type="parTrans" cxnId="{EC91856B-EA97-4201-95CB-A39D394B8D3F}">
      <dgm:prSet/>
      <dgm:spPr/>
      <dgm:t>
        <a:bodyPr/>
        <a:lstStyle/>
        <a:p>
          <a:endParaRPr lang="en-US"/>
        </a:p>
      </dgm:t>
    </dgm:pt>
    <dgm:pt modelId="{0EC8D256-C496-4B8F-887C-970288D4E13B}" type="sibTrans" cxnId="{EC91856B-EA97-4201-95CB-A39D394B8D3F}">
      <dgm:prSet/>
      <dgm:spPr/>
      <dgm:t>
        <a:bodyPr/>
        <a:lstStyle/>
        <a:p>
          <a:endParaRPr lang="en-US"/>
        </a:p>
      </dgm:t>
    </dgm:pt>
    <dgm:pt modelId="{AA89CE4A-3C3F-4E3F-A192-B1E15D5E73C2}" type="pres">
      <dgm:prSet presAssocID="{94189FCE-EF9B-4BF4-BE31-9B4160B470B9}" presName="Name0" presStyleCnt="0">
        <dgm:presLayoutVars>
          <dgm:chMax/>
          <dgm:chPref/>
          <dgm:dir/>
          <dgm:animLvl val="lvl"/>
        </dgm:presLayoutVars>
      </dgm:prSet>
      <dgm:spPr/>
    </dgm:pt>
    <dgm:pt modelId="{865C1E38-F37D-4099-8DFC-F02F0BC9551C}" type="pres">
      <dgm:prSet presAssocID="{6B0B21F0-DBCC-42F3-837C-1159160C35CA}" presName="composite" presStyleCnt="0"/>
      <dgm:spPr/>
    </dgm:pt>
    <dgm:pt modelId="{8E2E4C7C-E611-4638-9411-1E548D34C94C}" type="pres">
      <dgm:prSet presAssocID="{6B0B21F0-DBCC-42F3-837C-1159160C35CA}" presName="Parent1" presStyleLbl="node1" presStyleIdx="0" presStyleCnt="8" custLinFactX="18629" custLinFactNeighborX="100000" custLinFactNeighborY="3788">
        <dgm:presLayoutVars>
          <dgm:chMax val="1"/>
          <dgm:chPref val="1"/>
          <dgm:bulletEnabled val="1"/>
        </dgm:presLayoutVars>
      </dgm:prSet>
      <dgm:spPr/>
    </dgm:pt>
    <dgm:pt modelId="{353010F5-C4C8-4AEC-AE1E-7C0792CBC2AA}" type="pres">
      <dgm:prSet presAssocID="{6B0B21F0-DBCC-42F3-837C-1159160C35CA}" presName="Childtext1" presStyleLbl="revTx" presStyleIdx="0" presStyleCnt="4">
        <dgm:presLayoutVars>
          <dgm:chMax val="0"/>
          <dgm:chPref val="0"/>
          <dgm:bulletEnabled val="1"/>
        </dgm:presLayoutVars>
      </dgm:prSet>
      <dgm:spPr/>
    </dgm:pt>
    <dgm:pt modelId="{05349A2E-F611-4E6B-8F19-E1ED81C94D21}" type="pres">
      <dgm:prSet presAssocID="{6B0B21F0-DBCC-42F3-837C-1159160C35CA}" presName="BalanceSpacing" presStyleCnt="0"/>
      <dgm:spPr/>
    </dgm:pt>
    <dgm:pt modelId="{70842B97-AF0E-4692-859F-369974F2A754}" type="pres">
      <dgm:prSet presAssocID="{6B0B21F0-DBCC-42F3-837C-1159160C35CA}" presName="BalanceSpacing1" presStyleCnt="0"/>
      <dgm:spPr/>
    </dgm:pt>
    <dgm:pt modelId="{88A9B7DD-5F1A-44F3-A532-D396F4DF78EF}" type="pres">
      <dgm:prSet presAssocID="{40584256-8E0C-49F8-B3E6-3A7496F7B153}" presName="Accent1Text" presStyleLbl="node1" presStyleIdx="1" presStyleCnt="8" custLinFactX="18629" custLinFactNeighborX="100000" custLinFactNeighborY="3788"/>
      <dgm:spPr/>
    </dgm:pt>
    <dgm:pt modelId="{362AF280-EBA9-4F8E-9F1D-B3C4B3E82DBA}" type="pres">
      <dgm:prSet presAssocID="{40584256-8E0C-49F8-B3E6-3A7496F7B153}" presName="spaceBetweenRectangles" presStyleCnt="0"/>
      <dgm:spPr/>
    </dgm:pt>
    <dgm:pt modelId="{012B79CB-E1F7-439C-A68C-0EE0B7116A24}" type="pres">
      <dgm:prSet presAssocID="{CDCC0E51-93C0-4435-AFAB-DEDB3B8468A6}" presName="composite" presStyleCnt="0"/>
      <dgm:spPr/>
    </dgm:pt>
    <dgm:pt modelId="{EF727EE4-7835-42ED-809D-57F44256EE66}" type="pres">
      <dgm:prSet presAssocID="{CDCC0E51-93C0-4435-AFAB-DEDB3B8468A6}" presName="Parent1" presStyleLbl="node1" presStyleIdx="2" presStyleCnt="8" custLinFactX="18629" custLinFactNeighborX="100000" custLinFactNeighborY="-653">
        <dgm:presLayoutVars>
          <dgm:chMax val="1"/>
          <dgm:chPref val="1"/>
          <dgm:bulletEnabled val="1"/>
        </dgm:presLayoutVars>
      </dgm:prSet>
      <dgm:spPr/>
    </dgm:pt>
    <dgm:pt modelId="{0223FDDE-4339-41E9-968C-EAAD06F5FE5C}" type="pres">
      <dgm:prSet presAssocID="{CDCC0E51-93C0-4435-AFAB-DEDB3B8468A6}" presName="Childtext1" presStyleLbl="revTx" presStyleIdx="1" presStyleCnt="4" custLinFactNeighborX="107" custLinFactNeighborY="2717">
        <dgm:presLayoutVars>
          <dgm:chMax val="0"/>
          <dgm:chPref val="0"/>
          <dgm:bulletEnabled val="1"/>
        </dgm:presLayoutVars>
      </dgm:prSet>
      <dgm:spPr/>
    </dgm:pt>
    <dgm:pt modelId="{47252687-A166-472C-93AB-E1AA6F3317EE}" type="pres">
      <dgm:prSet presAssocID="{CDCC0E51-93C0-4435-AFAB-DEDB3B8468A6}" presName="BalanceSpacing" presStyleCnt="0"/>
      <dgm:spPr/>
    </dgm:pt>
    <dgm:pt modelId="{B555145C-CC94-426C-A283-E327ABEE365C}" type="pres">
      <dgm:prSet presAssocID="{CDCC0E51-93C0-4435-AFAB-DEDB3B8468A6}" presName="BalanceSpacing1" presStyleCnt="0"/>
      <dgm:spPr/>
    </dgm:pt>
    <dgm:pt modelId="{5C36F1EF-51F4-44F7-9260-EDA82182AAF8}" type="pres">
      <dgm:prSet presAssocID="{C87A390A-994D-47B4-97F1-A1FA4496EFE5}" presName="Accent1Text" presStyleLbl="node1" presStyleIdx="3" presStyleCnt="8" custLinFactX="15170" custLinFactNeighborX="100000" custLinFactNeighborY="0"/>
      <dgm:spPr/>
    </dgm:pt>
    <dgm:pt modelId="{72853111-58E3-4F17-9621-452DE1BD4E2F}" type="pres">
      <dgm:prSet presAssocID="{C87A390A-994D-47B4-97F1-A1FA4496EFE5}" presName="spaceBetweenRectangles" presStyleCnt="0"/>
      <dgm:spPr/>
    </dgm:pt>
    <dgm:pt modelId="{40AF21B3-3DE5-4A54-AEA0-B765A0179EA6}" type="pres">
      <dgm:prSet presAssocID="{F3BB07D7-BEBA-4A3A-8EBD-A6171EE2D436}" presName="composite" presStyleCnt="0"/>
      <dgm:spPr/>
    </dgm:pt>
    <dgm:pt modelId="{2090379C-FDF9-46CE-BF45-027F3EDC2315}" type="pres">
      <dgm:prSet presAssocID="{F3BB07D7-BEBA-4A3A-8EBD-A6171EE2D436}" presName="Parent1" presStyleLbl="node1" presStyleIdx="4" presStyleCnt="8" custLinFactX="18629" custLinFactNeighborX="100000" custLinFactNeighborY="-653">
        <dgm:presLayoutVars>
          <dgm:chMax val="1"/>
          <dgm:chPref val="1"/>
          <dgm:bulletEnabled val="1"/>
        </dgm:presLayoutVars>
      </dgm:prSet>
      <dgm:spPr/>
    </dgm:pt>
    <dgm:pt modelId="{2B84B5C7-CAFF-429A-98AB-E4EA16F12CC4}" type="pres">
      <dgm:prSet presAssocID="{F3BB07D7-BEBA-4A3A-8EBD-A6171EE2D436}" presName="Childtext1" presStyleLbl="revTx" presStyleIdx="2" presStyleCnt="4">
        <dgm:presLayoutVars>
          <dgm:chMax val="0"/>
          <dgm:chPref val="0"/>
          <dgm:bulletEnabled val="1"/>
        </dgm:presLayoutVars>
      </dgm:prSet>
      <dgm:spPr/>
    </dgm:pt>
    <dgm:pt modelId="{969DE5DE-E2A2-4317-8E4A-017AC1D72CB7}" type="pres">
      <dgm:prSet presAssocID="{F3BB07D7-BEBA-4A3A-8EBD-A6171EE2D436}" presName="BalanceSpacing" presStyleCnt="0"/>
      <dgm:spPr/>
    </dgm:pt>
    <dgm:pt modelId="{00C34CDA-3B0A-4998-ADBB-E49F7A5D6BC3}" type="pres">
      <dgm:prSet presAssocID="{F3BB07D7-BEBA-4A3A-8EBD-A6171EE2D436}" presName="BalanceSpacing1" presStyleCnt="0"/>
      <dgm:spPr/>
    </dgm:pt>
    <dgm:pt modelId="{0E1EFCF7-9E37-4E69-950A-074CC2DD393B}" type="pres">
      <dgm:prSet presAssocID="{072F8A8E-53BF-4F68-973F-4D70048FE240}" presName="Accent1Text" presStyleLbl="node1" presStyleIdx="5" presStyleCnt="8" custLinFactX="18629" custLinFactNeighborX="100000" custLinFactNeighborY="-653"/>
      <dgm:spPr/>
    </dgm:pt>
    <dgm:pt modelId="{0A565373-3FE1-4BE8-93C4-B2D41DE41C4D}" type="pres">
      <dgm:prSet presAssocID="{072F8A8E-53BF-4F68-973F-4D70048FE240}" presName="spaceBetweenRectangles" presStyleCnt="0"/>
      <dgm:spPr/>
    </dgm:pt>
    <dgm:pt modelId="{08FC1212-9135-4A4A-AAC8-05546A3A5577}" type="pres">
      <dgm:prSet presAssocID="{E8D64056-CEA9-4501-A8BF-B1B67CC1323C}" presName="composite" presStyleCnt="0"/>
      <dgm:spPr/>
    </dgm:pt>
    <dgm:pt modelId="{A1928300-5E56-46FA-A095-95B9D6EBCBC9}" type="pres">
      <dgm:prSet presAssocID="{E8D64056-CEA9-4501-A8BF-B1B67CC1323C}" presName="Parent1" presStyleLbl="node1" presStyleIdx="6" presStyleCnt="8">
        <dgm:presLayoutVars>
          <dgm:chMax val="1"/>
          <dgm:chPref val="1"/>
          <dgm:bulletEnabled val="1"/>
        </dgm:presLayoutVars>
      </dgm:prSet>
      <dgm:spPr/>
    </dgm:pt>
    <dgm:pt modelId="{7F82AFD5-CA26-41D2-92F6-6575E5B95BD2}" type="pres">
      <dgm:prSet presAssocID="{E8D64056-CEA9-4501-A8BF-B1B67CC1323C}" presName="Childtext1" presStyleLbl="revTx" presStyleIdx="3" presStyleCnt="4">
        <dgm:presLayoutVars>
          <dgm:chMax val="0"/>
          <dgm:chPref val="0"/>
          <dgm:bulletEnabled val="1"/>
        </dgm:presLayoutVars>
      </dgm:prSet>
      <dgm:spPr/>
    </dgm:pt>
    <dgm:pt modelId="{3B04B2F2-2408-4451-8293-C5A7F544F2B1}" type="pres">
      <dgm:prSet presAssocID="{E8D64056-CEA9-4501-A8BF-B1B67CC1323C}" presName="BalanceSpacing" presStyleCnt="0"/>
      <dgm:spPr/>
    </dgm:pt>
    <dgm:pt modelId="{3E716B5D-30A3-4B2E-AA3F-5649B0D9CF3C}" type="pres">
      <dgm:prSet presAssocID="{E8D64056-CEA9-4501-A8BF-B1B67CC1323C}" presName="BalanceSpacing1" presStyleCnt="0"/>
      <dgm:spPr/>
    </dgm:pt>
    <dgm:pt modelId="{001B2320-EC7B-401F-9906-F692EE3795D0}" type="pres">
      <dgm:prSet presAssocID="{0EC8D256-C496-4B8F-887C-970288D4E13B}" presName="Accent1Text" presStyleLbl="node1" presStyleIdx="7" presStyleCnt="8" custLinFactX="-100000" custLinFactNeighborX="-124074" custLinFactNeighborY="-94027"/>
      <dgm:spPr/>
    </dgm:pt>
  </dgm:ptLst>
  <dgm:cxnLst>
    <dgm:cxn modelId="{1FEA5E05-5F7D-4C14-ADFD-8F3686FD8BAD}" srcId="{6B0B21F0-DBCC-42F3-837C-1159160C35CA}" destId="{803FECAD-7137-4F60-A168-A639016861B7}" srcOrd="0" destOrd="0" parTransId="{2079394E-44E0-4420-9B66-812BF46EE279}" sibTransId="{1BE41A40-2712-41FD-8106-A6A4AE508981}"/>
    <dgm:cxn modelId="{2194F51F-C236-4265-804B-47354BA92EBB}" type="presOf" srcId="{40584256-8E0C-49F8-B3E6-3A7496F7B153}" destId="{88A9B7DD-5F1A-44F3-A532-D396F4DF78EF}" srcOrd="0" destOrd="0" presId="urn:microsoft.com/office/officeart/2008/layout/AlternatingHexagons"/>
    <dgm:cxn modelId="{50364033-3462-459B-A4F8-B5BF207697E1}" srcId="{94189FCE-EF9B-4BF4-BE31-9B4160B470B9}" destId="{F3BB07D7-BEBA-4A3A-8EBD-A6171EE2D436}" srcOrd="2" destOrd="0" parTransId="{A0AB1898-CCC7-4FB7-AA0E-C3A58BEC4AD4}" sibTransId="{072F8A8E-53BF-4F68-973F-4D70048FE240}"/>
    <dgm:cxn modelId="{C114C539-EB67-4AF6-9439-6FB9B034D611}" srcId="{F3BB07D7-BEBA-4A3A-8EBD-A6171EE2D436}" destId="{2BB618CC-5A82-4927-8453-A64A05ACD1D0}" srcOrd="0" destOrd="0" parTransId="{8F84A9E0-F55D-4232-8418-DF843F1C1465}" sibTransId="{194145AC-2CEC-4C59-8E38-D6C309DC36AF}"/>
    <dgm:cxn modelId="{537AC566-EB7E-432B-8F57-3CDCB0326B4D}" srcId="{94189FCE-EF9B-4BF4-BE31-9B4160B470B9}" destId="{CDCC0E51-93C0-4435-AFAB-DEDB3B8468A6}" srcOrd="1" destOrd="0" parTransId="{4CDCF0BF-0212-4137-A7AE-02910D96F468}" sibTransId="{C87A390A-994D-47B4-97F1-A1FA4496EFE5}"/>
    <dgm:cxn modelId="{EC91856B-EA97-4201-95CB-A39D394B8D3F}" srcId="{94189FCE-EF9B-4BF4-BE31-9B4160B470B9}" destId="{E8D64056-CEA9-4501-A8BF-B1B67CC1323C}" srcOrd="3" destOrd="0" parTransId="{A2591CF2-02C5-41ED-AE04-D5C12B10DA92}" sibTransId="{0EC8D256-C496-4B8F-887C-970288D4E13B}"/>
    <dgm:cxn modelId="{6C34784E-FF50-44F1-BD29-CAAE53D90939}" type="presOf" srcId="{CDCC0E51-93C0-4435-AFAB-DEDB3B8468A6}" destId="{EF727EE4-7835-42ED-809D-57F44256EE66}" srcOrd="0" destOrd="0" presId="urn:microsoft.com/office/officeart/2008/layout/AlternatingHexagons"/>
    <dgm:cxn modelId="{21147C51-164C-4F95-97EC-7C2729CF42AC}" type="presOf" srcId="{072F8A8E-53BF-4F68-973F-4D70048FE240}" destId="{0E1EFCF7-9E37-4E69-950A-074CC2DD393B}" srcOrd="0" destOrd="0" presId="urn:microsoft.com/office/officeart/2008/layout/AlternatingHexagons"/>
    <dgm:cxn modelId="{3D9B2353-3CA0-4AFF-89E5-99F2B72FAECB}" type="presOf" srcId="{F3BB07D7-BEBA-4A3A-8EBD-A6171EE2D436}" destId="{2090379C-FDF9-46CE-BF45-027F3EDC2315}" srcOrd="0" destOrd="0" presId="urn:microsoft.com/office/officeart/2008/layout/AlternatingHexagons"/>
    <dgm:cxn modelId="{11C8B17F-B07B-4944-9249-04B4F2BEF5B1}" type="presOf" srcId="{E8D64056-CEA9-4501-A8BF-B1B67CC1323C}" destId="{A1928300-5E56-46FA-A095-95B9D6EBCBC9}" srcOrd="0" destOrd="0" presId="urn:microsoft.com/office/officeart/2008/layout/AlternatingHexagons"/>
    <dgm:cxn modelId="{68E39497-FA11-4EBD-B2B4-D373602F637D}" type="presOf" srcId="{2BB618CC-5A82-4927-8453-A64A05ACD1D0}" destId="{2B84B5C7-CAFF-429A-98AB-E4EA16F12CC4}" srcOrd="0" destOrd="0" presId="urn:microsoft.com/office/officeart/2008/layout/AlternatingHexagons"/>
    <dgm:cxn modelId="{9BB5AA9F-B188-4CC6-97BE-EF5FD9EE2E9B}" type="presOf" srcId="{0EC8D256-C496-4B8F-887C-970288D4E13B}" destId="{001B2320-EC7B-401F-9906-F692EE3795D0}" srcOrd="0" destOrd="0" presId="urn:microsoft.com/office/officeart/2008/layout/AlternatingHexagons"/>
    <dgm:cxn modelId="{75ADB8A4-3A79-47F5-9DCB-062B86D4560E}" type="presOf" srcId="{803FECAD-7137-4F60-A168-A639016861B7}" destId="{353010F5-C4C8-4AEC-AE1E-7C0792CBC2AA}" srcOrd="0" destOrd="0" presId="urn:microsoft.com/office/officeart/2008/layout/AlternatingHexagons"/>
    <dgm:cxn modelId="{9F3F1BAE-9C5E-4E8C-9B98-B15FE69DA3A1}" srcId="{94189FCE-EF9B-4BF4-BE31-9B4160B470B9}" destId="{6B0B21F0-DBCC-42F3-837C-1159160C35CA}" srcOrd="0" destOrd="0" parTransId="{2DD3346F-57A7-4AB6-AF11-7E7137CD32E5}" sibTransId="{40584256-8E0C-49F8-B3E6-3A7496F7B153}"/>
    <dgm:cxn modelId="{6CA59DBB-63DD-45E2-A047-CA4BB83CCE91}" srcId="{CDCC0E51-93C0-4435-AFAB-DEDB3B8468A6}" destId="{8E57125C-2820-4EA9-9AC1-7A33443A585F}" srcOrd="0" destOrd="0" parTransId="{F5AEADB7-46A7-496B-8E26-CB29A32D4266}" sibTransId="{EAFEBA55-FAD1-4759-AF97-EA1A275D3AF2}"/>
    <dgm:cxn modelId="{56C093C4-D91E-413F-B91D-6F29C311BCC9}" type="presOf" srcId="{C87A390A-994D-47B4-97F1-A1FA4496EFE5}" destId="{5C36F1EF-51F4-44F7-9260-EDA82182AAF8}" srcOrd="0" destOrd="0" presId="urn:microsoft.com/office/officeart/2008/layout/AlternatingHexagons"/>
    <dgm:cxn modelId="{C75F04CF-607D-4374-9C33-0DE733E6ED3F}" type="presOf" srcId="{6B0B21F0-DBCC-42F3-837C-1159160C35CA}" destId="{8E2E4C7C-E611-4638-9411-1E548D34C94C}" srcOrd="0" destOrd="0" presId="urn:microsoft.com/office/officeart/2008/layout/AlternatingHexagons"/>
    <dgm:cxn modelId="{61EAA7F9-A65B-4075-9B02-1EEC240AD8E3}" type="presOf" srcId="{94189FCE-EF9B-4BF4-BE31-9B4160B470B9}" destId="{AA89CE4A-3C3F-4E3F-A192-B1E15D5E73C2}" srcOrd="0" destOrd="0" presId="urn:microsoft.com/office/officeart/2008/layout/AlternatingHexagons"/>
    <dgm:cxn modelId="{A88BD3FE-0B1B-4666-974A-211D368D7480}" type="presOf" srcId="{8E57125C-2820-4EA9-9AC1-7A33443A585F}" destId="{0223FDDE-4339-41E9-968C-EAAD06F5FE5C}" srcOrd="0" destOrd="0" presId="urn:microsoft.com/office/officeart/2008/layout/AlternatingHexagons"/>
    <dgm:cxn modelId="{9EC74BD5-1831-4B8E-B228-2A0020EAF891}" type="presParOf" srcId="{AA89CE4A-3C3F-4E3F-A192-B1E15D5E73C2}" destId="{865C1E38-F37D-4099-8DFC-F02F0BC9551C}" srcOrd="0" destOrd="0" presId="urn:microsoft.com/office/officeart/2008/layout/AlternatingHexagons"/>
    <dgm:cxn modelId="{3F060B4B-7F81-405A-97DF-DCAEE908729E}" type="presParOf" srcId="{865C1E38-F37D-4099-8DFC-F02F0BC9551C}" destId="{8E2E4C7C-E611-4638-9411-1E548D34C94C}" srcOrd="0" destOrd="0" presId="urn:microsoft.com/office/officeart/2008/layout/AlternatingHexagons"/>
    <dgm:cxn modelId="{59BB175B-158A-4B69-A300-A6E3DC96C7FD}" type="presParOf" srcId="{865C1E38-F37D-4099-8DFC-F02F0BC9551C}" destId="{353010F5-C4C8-4AEC-AE1E-7C0792CBC2AA}" srcOrd="1" destOrd="0" presId="urn:microsoft.com/office/officeart/2008/layout/AlternatingHexagons"/>
    <dgm:cxn modelId="{E7B24977-6080-4942-8FD0-BC8B39650F2B}" type="presParOf" srcId="{865C1E38-F37D-4099-8DFC-F02F0BC9551C}" destId="{05349A2E-F611-4E6B-8F19-E1ED81C94D21}" srcOrd="2" destOrd="0" presId="urn:microsoft.com/office/officeart/2008/layout/AlternatingHexagons"/>
    <dgm:cxn modelId="{859C0650-53AA-4CB4-9F12-F4951619D0A6}" type="presParOf" srcId="{865C1E38-F37D-4099-8DFC-F02F0BC9551C}" destId="{70842B97-AF0E-4692-859F-369974F2A754}" srcOrd="3" destOrd="0" presId="urn:microsoft.com/office/officeart/2008/layout/AlternatingHexagons"/>
    <dgm:cxn modelId="{7F87AC80-FB73-4A96-937F-2CFE8D92D140}" type="presParOf" srcId="{865C1E38-F37D-4099-8DFC-F02F0BC9551C}" destId="{88A9B7DD-5F1A-44F3-A532-D396F4DF78EF}" srcOrd="4" destOrd="0" presId="urn:microsoft.com/office/officeart/2008/layout/AlternatingHexagons"/>
    <dgm:cxn modelId="{D6F89EAC-F0BF-47F2-865D-3A2063578234}" type="presParOf" srcId="{AA89CE4A-3C3F-4E3F-A192-B1E15D5E73C2}" destId="{362AF280-EBA9-4F8E-9F1D-B3C4B3E82DBA}" srcOrd="1" destOrd="0" presId="urn:microsoft.com/office/officeart/2008/layout/AlternatingHexagons"/>
    <dgm:cxn modelId="{4C6AD737-D36B-49E4-9EF5-1135902BACF9}" type="presParOf" srcId="{AA89CE4A-3C3F-4E3F-A192-B1E15D5E73C2}" destId="{012B79CB-E1F7-439C-A68C-0EE0B7116A24}" srcOrd="2" destOrd="0" presId="urn:microsoft.com/office/officeart/2008/layout/AlternatingHexagons"/>
    <dgm:cxn modelId="{8AE803ED-7FFB-47B8-A4C9-29AE6D3A100C}" type="presParOf" srcId="{012B79CB-E1F7-439C-A68C-0EE0B7116A24}" destId="{EF727EE4-7835-42ED-809D-57F44256EE66}" srcOrd="0" destOrd="0" presId="urn:microsoft.com/office/officeart/2008/layout/AlternatingHexagons"/>
    <dgm:cxn modelId="{5DD15A42-06BF-4984-8F52-91073A43B98D}" type="presParOf" srcId="{012B79CB-E1F7-439C-A68C-0EE0B7116A24}" destId="{0223FDDE-4339-41E9-968C-EAAD06F5FE5C}" srcOrd="1" destOrd="0" presId="urn:microsoft.com/office/officeart/2008/layout/AlternatingHexagons"/>
    <dgm:cxn modelId="{AD63BB24-4FB6-41E9-B5E3-F41043756291}" type="presParOf" srcId="{012B79CB-E1F7-439C-A68C-0EE0B7116A24}" destId="{47252687-A166-472C-93AB-E1AA6F3317EE}" srcOrd="2" destOrd="0" presId="urn:microsoft.com/office/officeart/2008/layout/AlternatingHexagons"/>
    <dgm:cxn modelId="{ED9F25F0-2A0C-45EA-AC48-B21A6FE64FC9}" type="presParOf" srcId="{012B79CB-E1F7-439C-A68C-0EE0B7116A24}" destId="{B555145C-CC94-426C-A283-E327ABEE365C}" srcOrd="3" destOrd="0" presId="urn:microsoft.com/office/officeart/2008/layout/AlternatingHexagons"/>
    <dgm:cxn modelId="{798B6FA4-3903-4F7E-BA00-9501130C6C51}" type="presParOf" srcId="{012B79CB-E1F7-439C-A68C-0EE0B7116A24}" destId="{5C36F1EF-51F4-44F7-9260-EDA82182AAF8}" srcOrd="4" destOrd="0" presId="urn:microsoft.com/office/officeart/2008/layout/AlternatingHexagons"/>
    <dgm:cxn modelId="{84E9D250-8789-4D3E-8366-BD69E3EDC787}" type="presParOf" srcId="{AA89CE4A-3C3F-4E3F-A192-B1E15D5E73C2}" destId="{72853111-58E3-4F17-9621-452DE1BD4E2F}" srcOrd="3" destOrd="0" presId="urn:microsoft.com/office/officeart/2008/layout/AlternatingHexagons"/>
    <dgm:cxn modelId="{647D27BA-5CFE-4F53-9EC5-CAB3CCB1B031}" type="presParOf" srcId="{AA89CE4A-3C3F-4E3F-A192-B1E15D5E73C2}" destId="{40AF21B3-3DE5-4A54-AEA0-B765A0179EA6}" srcOrd="4" destOrd="0" presId="urn:microsoft.com/office/officeart/2008/layout/AlternatingHexagons"/>
    <dgm:cxn modelId="{46C07920-7EA2-4908-A18D-4D4A96BFA594}" type="presParOf" srcId="{40AF21B3-3DE5-4A54-AEA0-B765A0179EA6}" destId="{2090379C-FDF9-46CE-BF45-027F3EDC2315}" srcOrd="0" destOrd="0" presId="urn:microsoft.com/office/officeart/2008/layout/AlternatingHexagons"/>
    <dgm:cxn modelId="{9520F3F6-0E83-4F13-9A22-34A1287F93E1}" type="presParOf" srcId="{40AF21B3-3DE5-4A54-AEA0-B765A0179EA6}" destId="{2B84B5C7-CAFF-429A-98AB-E4EA16F12CC4}" srcOrd="1" destOrd="0" presId="urn:microsoft.com/office/officeart/2008/layout/AlternatingHexagons"/>
    <dgm:cxn modelId="{3730895C-201C-4529-883F-6263972D08F8}" type="presParOf" srcId="{40AF21B3-3DE5-4A54-AEA0-B765A0179EA6}" destId="{969DE5DE-E2A2-4317-8E4A-017AC1D72CB7}" srcOrd="2" destOrd="0" presId="urn:microsoft.com/office/officeart/2008/layout/AlternatingHexagons"/>
    <dgm:cxn modelId="{4776A47F-9662-4460-ADF0-E8D1B96B37C9}" type="presParOf" srcId="{40AF21B3-3DE5-4A54-AEA0-B765A0179EA6}" destId="{00C34CDA-3B0A-4998-ADBB-E49F7A5D6BC3}" srcOrd="3" destOrd="0" presId="urn:microsoft.com/office/officeart/2008/layout/AlternatingHexagons"/>
    <dgm:cxn modelId="{DD4A10B6-B028-4BEB-A5CE-3C95A2187E6A}" type="presParOf" srcId="{40AF21B3-3DE5-4A54-AEA0-B765A0179EA6}" destId="{0E1EFCF7-9E37-4E69-950A-074CC2DD393B}" srcOrd="4" destOrd="0" presId="urn:microsoft.com/office/officeart/2008/layout/AlternatingHexagons"/>
    <dgm:cxn modelId="{8144A002-A951-436B-A148-7DA6EA765DED}" type="presParOf" srcId="{AA89CE4A-3C3F-4E3F-A192-B1E15D5E73C2}" destId="{0A565373-3FE1-4BE8-93C4-B2D41DE41C4D}" srcOrd="5" destOrd="0" presId="urn:microsoft.com/office/officeart/2008/layout/AlternatingHexagons"/>
    <dgm:cxn modelId="{7D1FB82D-DE66-4A26-9C79-EE30FF7FB6C8}" type="presParOf" srcId="{AA89CE4A-3C3F-4E3F-A192-B1E15D5E73C2}" destId="{08FC1212-9135-4A4A-AAC8-05546A3A5577}" srcOrd="6" destOrd="0" presId="urn:microsoft.com/office/officeart/2008/layout/AlternatingHexagons"/>
    <dgm:cxn modelId="{67BB2D9B-9E15-4A49-8AD5-14AECF8E71E8}" type="presParOf" srcId="{08FC1212-9135-4A4A-AAC8-05546A3A5577}" destId="{A1928300-5E56-46FA-A095-95B9D6EBCBC9}" srcOrd="0" destOrd="0" presId="urn:microsoft.com/office/officeart/2008/layout/AlternatingHexagons"/>
    <dgm:cxn modelId="{F7F58BD6-1B2C-4F34-8B3D-9A91D946CF27}" type="presParOf" srcId="{08FC1212-9135-4A4A-AAC8-05546A3A5577}" destId="{7F82AFD5-CA26-41D2-92F6-6575E5B95BD2}" srcOrd="1" destOrd="0" presId="urn:microsoft.com/office/officeart/2008/layout/AlternatingHexagons"/>
    <dgm:cxn modelId="{0D2D7E5E-7B66-4A26-A562-A2B9B22C12C2}" type="presParOf" srcId="{08FC1212-9135-4A4A-AAC8-05546A3A5577}" destId="{3B04B2F2-2408-4451-8293-C5A7F544F2B1}" srcOrd="2" destOrd="0" presId="urn:microsoft.com/office/officeart/2008/layout/AlternatingHexagons"/>
    <dgm:cxn modelId="{AB3EDFC1-32D0-448C-8859-A06BC84BC0FF}" type="presParOf" srcId="{08FC1212-9135-4A4A-AAC8-05546A3A5577}" destId="{3E716B5D-30A3-4B2E-AA3F-5649B0D9CF3C}" srcOrd="3" destOrd="0" presId="urn:microsoft.com/office/officeart/2008/layout/AlternatingHexagons"/>
    <dgm:cxn modelId="{E675B12A-34E1-4AFB-848F-8206149220DC}" type="presParOf" srcId="{08FC1212-9135-4A4A-AAC8-05546A3A5577}" destId="{001B2320-EC7B-401F-9906-F692EE3795D0}"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E4C7C-E611-4638-9411-1E548D34C94C}">
      <dsp:nvSpPr>
        <dsp:cNvPr id="0" name=""/>
        <dsp:cNvSpPr/>
      </dsp:nvSpPr>
      <dsp:spPr>
        <a:xfrm rot="5400000">
          <a:off x="3619086" y="125250"/>
          <a:ext cx="1214149" cy="1056309"/>
        </a:xfrm>
        <a:prstGeom prst="hexagon">
          <a:avLst>
            <a:gd name="adj" fmla="val 25000"/>
            <a:gd name="vf" fmla="val 115470"/>
          </a:avLst>
        </a:prstGeom>
        <a:solidFill>
          <a:schemeClr val="accent3">
            <a:shade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highlight>
                <a:srgbClr val="800000"/>
              </a:highlight>
            </a:rPr>
            <a:t>Farmland</a:t>
          </a:r>
        </a:p>
      </dsp:txBody>
      <dsp:txXfrm rot="-5400000">
        <a:off x="3862614" y="235535"/>
        <a:ext cx="727093" cy="835739"/>
      </dsp:txXfrm>
    </dsp:sp>
    <dsp:sp modelId="{353010F5-C4C8-4AEC-AE1E-7C0792CBC2AA}">
      <dsp:nvSpPr>
        <dsp:cNvPr id="0" name=""/>
        <dsp:cNvSpPr/>
      </dsp:nvSpPr>
      <dsp:spPr>
        <a:xfrm>
          <a:off x="3533280" y="243168"/>
          <a:ext cx="1354990" cy="728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a:off x="3533280" y="243168"/>
        <a:ext cx="1354990" cy="728489"/>
      </dsp:txXfrm>
    </dsp:sp>
    <dsp:sp modelId="{88A9B7DD-5F1A-44F3-A532-D396F4DF78EF}">
      <dsp:nvSpPr>
        <dsp:cNvPr id="0" name=""/>
        <dsp:cNvSpPr/>
      </dsp:nvSpPr>
      <dsp:spPr>
        <a:xfrm rot="5400000">
          <a:off x="2478272" y="125250"/>
          <a:ext cx="1214149" cy="1056309"/>
        </a:xfrm>
        <a:prstGeom prst="hexagon">
          <a:avLst>
            <a:gd name="adj" fmla="val 25000"/>
            <a:gd name="vf" fmla="val 115470"/>
          </a:avLst>
        </a:prstGeom>
        <a:solidFill>
          <a:schemeClr val="accent3">
            <a:shade val="50000"/>
            <a:hueOff val="138648"/>
            <a:satOff val="-10700"/>
            <a:lumOff val="1249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8000"/>
              </a:highlight>
            </a:rPr>
            <a:t>National Park</a:t>
          </a:r>
        </a:p>
      </dsp:txBody>
      <dsp:txXfrm rot="-5400000">
        <a:off x="2721800" y="235535"/>
        <a:ext cx="727093" cy="835739"/>
      </dsp:txXfrm>
    </dsp:sp>
    <dsp:sp modelId="{EF727EE4-7835-42ED-809D-57F44256EE66}">
      <dsp:nvSpPr>
        <dsp:cNvPr id="0" name=""/>
        <dsp:cNvSpPr/>
      </dsp:nvSpPr>
      <dsp:spPr>
        <a:xfrm rot="5400000">
          <a:off x="3046494" y="1101899"/>
          <a:ext cx="1214149" cy="1056309"/>
        </a:xfrm>
        <a:prstGeom prst="hexagon">
          <a:avLst>
            <a:gd name="adj" fmla="val 25000"/>
            <a:gd name="vf" fmla="val 115470"/>
          </a:avLst>
        </a:prstGeom>
        <a:solidFill>
          <a:schemeClr val="accent3">
            <a:shade val="50000"/>
            <a:hueOff val="277296"/>
            <a:satOff val="-21400"/>
            <a:lumOff val="2499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highlight>
                <a:srgbClr val="FF0000"/>
              </a:highlight>
            </a:rPr>
            <a:t>Ancestral </a:t>
          </a:r>
          <a:br>
            <a:rPr lang="en-US" sz="700" kern="1200" dirty="0">
              <a:highlight>
                <a:srgbClr val="FF0000"/>
              </a:highlight>
            </a:rPr>
          </a:br>
          <a:r>
            <a:rPr lang="en-US" sz="700" kern="1200" dirty="0">
              <a:highlight>
                <a:srgbClr val="FF0000"/>
              </a:highlight>
            </a:rPr>
            <a:t>Domain</a:t>
          </a:r>
        </a:p>
      </dsp:txBody>
      <dsp:txXfrm rot="-5400000">
        <a:off x="3290022" y="1212184"/>
        <a:ext cx="727093" cy="835739"/>
      </dsp:txXfrm>
    </dsp:sp>
    <dsp:sp modelId="{0223FDDE-4339-41E9-968C-EAAD06F5FE5C}">
      <dsp:nvSpPr>
        <dsp:cNvPr id="0" name=""/>
        <dsp:cNvSpPr/>
      </dsp:nvSpPr>
      <dsp:spPr>
        <a:xfrm>
          <a:off x="518736" y="1293531"/>
          <a:ext cx="1311281" cy="728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r" defTabSz="311150">
            <a:lnSpc>
              <a:spcPct val="90000"/>
            </a:lnSpc>
            <a:spcBef>
              <a:spcPct val="0"/>
            </a:spcBef>
            <a:spcAft>
              <a:spcPct val="35000"/>
            </a:spcAft>
            <a:buNone/>
          </a:pPr>
          <a:endParaRPr lang="en-US" sz="700" kern="1200" dirty="0"/>
        </a:p>
      </dsp:txBody>
      <dsp:txXfrm>
        <a:off x="518736" y="1293531"/>
        <a:ext cx="1311281" cy="728489"/>
      </dsp:txXfrm>
    </dsp:sp>
    <dsp:sp modelId="{5C36F1EF-51F4-44F7-9260-EDA82182AAF8}">
      <dsp:nvSpPr>
        <dsp:cNvPr id="0" name=""/>
        <dsp:cNvSpPr/>
      </dsp:nvSpPr>
      <dsp:spPr>
        <a:xfrm rot="5400000">
          <a:off x="4150771" y="1109828"/>
          <a:ext cx="1214149" cy="1056309"/>
        </a:xfrm>
        <a:prstGeom prst="hexagon">
          <a:avLst>
            <a:gd name="adj" fmla="val 25000"/>
            <a:gd name="vf" fmla="val 115470"/>
          </a:avLst>
        </a:prstGeom>
        <a:solidFill>
          <a:schemeClr val="accent3">
            <a:shade val="50000"/>
            <a:hueOff val="415944"/>
            <a:satOff val="-32101"/>
            <a:lumOff val="3749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a:highlight>
                <a:srgbClr val="000080"/>
              </a:highlight>
            </a:rPr>
            <a:t>Pandora</a:t>
          </a:r>
        </a:p>
      </dsp:txBody>
      <dsp:txXfrm rot="-5400000">
        <a:off x="4394299" y="1220113"/>
        <a:ext cx="727093" cy="835739"/>
      </dsp:txXfrm>
    </dsp:sp>
    <dsp:sp modelId="{2090379C-FDF9-46CE-BF45-027F3EDC2315}">
      <dsp:nvSpPr>
        <dsp:cNvPr id="0" name=""/>
        <dsp:cNvSpPr/>
      </dsp:nvSpPr>
      <dsp:spPr>
        <a:xfrm rot="5400000">
          <a:off x="3619086" y="2132469"/>
          <a:ext cx="1214149" cy="1056309"/>
        </a:xfrm>
        <a:prstGeom prst="hexagon">
          <a:avLst>
            <a:gd name="adj" fmla="val 25000"/>
            <a:gd name="vf" fmla="val 115470"/>
          </a:avLst>
        </a:prstGeom>
        <a:solidFill>
          <a:schemeClr val="accent3">
            <a:shade val="50000"/>
            <a:hueOff val="554593"/>
            <a:satOff val="-42801"/>
            <a:lumOff val="4999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err="1">
              <a:highlight>
                <a:srgbClr val="000080"/>
              </a:highlight>
            </a:rPr>
            <a:t>Mesoptomaia</a:t>
          </a:r>
          <a:endParaRPr lang="en-US" sz="700" kern="1200" dirty="0">
            <a:highlight>
              <a:srgbClr val="000080"/>
            </a:highlight>
          </a:endParaRPr>
        </a:p>
      </dsp:txBody>
      <dsp:txXfrm rot="-5400000">
        <a:off x="3862614" y="2242754"/>
        <a:ext cx="727093" cy="835739"/>
      </dsp:txXfrm>
    </dsp:sp>
    <dsp:sp modelId="{2B84B5C7-CAFF-429A-98AB-E4EA16F12CC4}">
      <dsp:nvSpPr>
        <dsp:cNvPr id="0" name=""/>
        <dsp:cNvSpPr/>
      </dsp:nvSpPr>
      <dsp:spPr>
        <a:xfrm>
          <a:off x="3533280" y="2304308"/>
          <a:ext cx="1354990" cy="7284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endParaRPr lang="en-US" sz="700" kern="1200"/>
        </a:p>
      </dsp:txBody>
      <dsp:txXfrm>
        <a:off x="3533280" y="2304308"/>
        <a:ext cx="1354990" cy="728489"/>
      </dsp:txXfrm>
    </dsp:sp>
    <dsp:sp modelId="{0E1EFCF7-9E37-4E69-950A-074CC2DD393B}">
      <dsp:nvSpPr>
        <dsp:cNvPr id="0" name=""/>
        <dsp:cNvSpPr/>
      </dsp:nvSpPr>
      <dsp:spPr>
        <a:xfrm rot="5400000">
          <a:off x="2478272" y="2132469"/>
          <a:ext cx="1214149" cy="1056309"/>
        </a:xfrm>
        <a:prstGeom prst="hexagon">
          <a:avLst>
            <a:gd name="adj" fmla="val 25000"/>
            <a:gd name="vf" fmla="val 115470"/>
          </a:avLst>
        </a:prstGeom>
        <a:solidFill>
          <a:schemeClr val="accent3">
            <a:shade val="50000"/>
            <a:hueOff val="415944"/>
            <a:satOff val="-32101"/>
            <a:lumOff val="3749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US" sz="1300" kern="1200" dirty="0" err="1">
              <a:highlight>
                <a:srgbClr val="000080"/>
              </a:highlight>
            </a:rPr>
            <a:t>Pangeia</a:t>
          </a:r>
          <a:endParaRPr lang="en-US" sz="1300" kern="1200" dirty="0">
            <a:highlight>
              <a:srgbClr val="000080"/>
            </a:highlight>
          </a:endParaRPr>
        </a:p>
      </dsp:txBody>
      <dsp:txXfrm rot="-5400000">
        <a:off x="2721800" y="2242754"/>
        <a:ext cx="727093" cy="835739"/>
      </dsp:txXfrm>
    </dsp:sp>
    <dsp:sp modelId="{A1928300-5E56-46FA-A095-95B9D6EBCBC9}">
      <dsp:nvSpPr>
        <dsp:cNvPr id="0" name=""/>
        <dsp:cNvSpPr/>
      </dsp:nvSpPr>
      <dsp:spPr>
        <a:xfrm rot="5400000">
          <a:off x="1793404" y="3170967"/>
          <a:ext cx="1214149" cy="1056309"/>
        </a:xfrm>
        <a:prstGeom prst="hexagon">
          <a:avLst>
            <a:gd name="adj" fmla="val 25000"/>
            <a:gd name="vf" fmla="val 115470"/>
          </a:avLst>
        </a:prstGeom>
        <a:solidFill>
          <a:schemeClr val="accent3">
            <a:shade val="50000"/>
            <a:hueOff val="277296"/>
            <a:satOff val="-21400"/>
            <a:lumOff val="24998"/>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036932" y="3281252"/>
        <a:ext cx="727093" cy="835739"/>
      </dsp:txXfrm>
    </dsp:sp>
    <dsp:sp modelId="{7F82AFD5-CA26-41D2-92F6-6575E5B95BD2}">
      <dsp:nvSpPr>
        <dsp:cNvPr id="0" name=""/>
        <dsp:cNvSpPr/>
      </dsp:nvSpPr>
      <dsp:spPr>
        <a:xfrm>
          <a:off x="517333" y="3334878"/>
          <a:ext cx="1311281" cy="728489"/>
        </a:xfrm>
        <a:prstGeom prst="rect">
          <a:avLst/>
        </a:prstGeom>
        <a:noFill/>
        <a:ln>
          <a:noFill/>
        </a:ln>
        <a:effectLst/>
      </dsp:spPr>
      <dsp:style>
        <a:lnRef idx="0">
          <a:scrgbClr r="0" g="0" b="0"/>
        </a:lnRef>
        <a:fillRef idx="0">
          <a:scrgbClr r="0" g="0" b="0"/>
        </a:fillRef>
        <a:effectRef idx="0">
          <a:scrgbClr r="0" g="0" b="0"/>
        </a:effectRef>
        <a:fontRef idx="minor"/>
      </dsp:style>
    </dsp:sp>
    <dsp:sp modelId="{001B2320-EC7B-401F-9906-F692EE3795D0}">
      <dsp:nvSpPr>
        <dsp:cNvPr id="0" name=""/>
        <dsp:cNvSpPr/>
      </dsp:nvSpPr>
      <dsp:spPr>
        <a:xfrm rot="5400000">
          <a:off x="567302" y="2029339"/>
          <a:ext cx="1214149" cy="1056309"/>
        </a:xfrm>
        <a:prstGeom prst="hexagon">
          <a:avLst>
            <a:gd name="adj" fmla="val 25000"/>
            <a:gd name="vf" fmla="val 115470"/>
          </a:avLst>
        </a:prstGeom>
        <a:solidFill>
          <a:schemeClr val="accent3">
            <a:shade val="50000"/>
            <a:hueOff val="138648"/>
            <a:satOff val="-10700"/>
            <a:lumOff val="1249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810830" y="2139624"/>
        <a:ext cx="727093" cy="835739"/>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00.921"/>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08.180"/>
    </inkml:context>
    <inkml:brush xml:id="br0">
      <inkml:brushProperty name="width" value="0.05" units="cm"/>
      <inkml:brushProperty name="height" value="0.05" units="cm"/>
      <inkml:brushProperty name="color" value="#E71224"/>
    </inkml:brush>
  </inkml:definitions>
  <inkml:trace contextRef="#ctx0" brushRef="#br0">1 0 24575,'0'0'-8191</inkml:trace>
  <inkml:trace contextRef="#ctx0" brushRef="#br0" timeOffset="1">1 0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12.069"/>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22.956"/>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23.315"/>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24.542"/>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24.906"/>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25.647"/>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02.021"/>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03.109"/>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04.959"/>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06.15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06.697"/>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07.073"/>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07.414"/>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01T18:18:07.805"/>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2.bin"/><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wmf"/><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vecteezy.com/free-vector/chromosome" TargetMode="External"/><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5.bin"/><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customXml" Target="../ink/ink10.xml"/><Relationship Id="rId18" Type="http://schemas.openxmlformats.org/officeDocument/2006/relationships/customXml" Target="../ink/ink14.xml"/><Relationship Id="rId3" Type="http://schemas.openxmlformats.org/officeDocument/2006/relationships/customXml" Target="../ink/ink1.xml"/><Relationship Id="rId7" Type="http://schemas.openxmlformats.org/officeDocument/2006/relationships/customXml" Target="../ink/ink4.xml"/><Relationship Id="rId12" Type="http://schemas.openxmlformats.org/officeDocument/2006/relationships/customXml" Target="../ink/ink9.xml"/><Relationship Id="rId17" Type="http://schemas.openxmlformats.org/officeDocument/2006/relationships/customXml" Target="../ink/ink13.xml"/><Relationship Id="rId2" Type="http://schemas.openxmlformats.org/officeDocument/2006/relationships/image" Target="../media/image25.jpg"/><Relationship Id="rId16" Type="http://schemas.openxmlformats.org/officeDocument/2006/relationships/customXml" Target="../ink/ink12.xml"/><Relationship Id="rId20" Type="http://schemas.openxmlformats.org/officeDocument/2006/relationships/customXml" Target="../ink/ink16.xml"/><Relationship Id="rId1" Type="http://schemas.openxmlformats.org/officeDocument/2006/relationships/slideLayout" Target="../slideLayouts/slideLayout1.xml"/><Relationship Id="rId6" Type="http://schemas.openxmlformats.org/officeDocument/2006/relationships/customXml" Target="../ink/ink3.xml"/><Relationship Id="rId11" Type="http://schemas.openxmlformats.org/officeDocument/2006/relationships/customXml" Target="../ink/ink8.xml"/><Relationship Id="rId5" Type="http://schemas.openxmlformats.org/officeDocument/2006/relationships/customXml" Target="../ink/ink2.xml"/><Relationship Id="rId15" Type="http://schemas.openxmlformats.org/officeDocument/2006/relationships/customXml" Target="../ink/ink11.xml"/><Relationship Id="rId10" Type="http://schemas.openxmlformats.org/officeDocument/2006/relationships/customXml" Target="../ink/ink7.xml"/><Relationship Id="rId19" Type="http://schemas.openxmlformats.org/officeDocument/2006/relationships/customXml" Target="../ink/ink15.xml"/><Relationship Id="rId4" Type="http://schemas.openxmlformats.org/officeDocument/2006/relationships/image" Target="../media/image25.png"/><Relationship Id="rId9" Type="http://schemas.openxmlformats.org/officeDocument/2006/relationships/customXml" Target="../ink/ink6.xml"/><Relationship Id="rId1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e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hyperlink" Target="https://www.cbd.int/dsi-gr/iag-2024.shtml" TargetMode="Externa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p:txBody>
          <a:bodyPr>
            <a:normAutofit/>
          </a:bodyPr>
          <a:lstStyle/>
          <a:p>
            <a:r>
              <a:rPr lang="en-US" dirty="0"/>
              <a:t>IIFB Positions on DSI</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p:txBody>
          <a:bodyPr>
            <a:normAutofit/>
          </a:bodyPr>
          <a:lstStyle/>
          <a:p>
            <a:r>
              <a:rPr lang="en-US" dirty="0"/>
              <a:t>July 2, 2024</a:t>
            </a:r>
          </a:p>
          <a:p>
            <a:endParaRPr lang="en-US" dirty="0"/>
          </a:p>
        </p:txBody>
      </p:sp>
    </p:spTree>
    <p:extLst>
      <p:ext uri="{BB962C8B-B14F-4D97-AF65-F5344CB8AC3E}">
        <p14:creationId xmlns:p14="http://schemas.microsoft.com/office/powerpoint/2010/main" val="466494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Diagonal Corners Rounded 13">
            <a:extLst>
              <a:ext uri="{FF2B5EF4-FFF2-40B4-BE49-F238E27FC236}">
                <a16:creationId xmlns:a16="http://schemas.microsoft.com/office/drawing/2014/main" id="{D91A7E98-E2D9-4067-A552-7FACD7FD559D}"/>
              </a:ext>
            </a:extLst>
          </p:cNvPr>
          <p:cNvSpPr/>
          <p:nvPr/>
        </p:nvSpPr>
        <p:spPr>
          <a:xfrm>
            <a:off x="9773392" y="3363046"/>
            <a:ext cx="1731220" cy="1721806"/>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D855CA-8260-43AD-BC84-D53D15B1B595}"/>
              </a:ext>
            </a:extLst>
          </p:cNvPr>
          <p:cNvSpPr>
            <a:spLocks noGrp="1"/>
          </p:cNvSpPr>
          <p:nvPr>
            <p:ph type="title"/>
          </p:nvPr>
        </p:nvSpPr>
        <p:spPr/>
        <p:txBody>
          <a:bodyPr/>
          <a:lstStyle/>
          <a:p>
            <a:r>
              <a:rPr lang="en-US" dirty="0"/>
              <a:t>Main case of CBD</a:t>
            </a:r>
          </a:p>
        </p:txBody>
      </p:sp>
      <p:sp>
        <p:nvSpPr>
          <p:cNvPr id="8" name="Content Placeholder 7">
            <a:extLst>
              <a:ext uri="{FF2B5EF4-FFF2-40B4-BE49-F238E27FC236}">
                <a16:creationId xmlns:a16="http://schemas.microsoft.com/office/drawing/2014/main" id="{C3C6988B-4876-4BEB-97C6-E3A14C89021E}"/>
              </a:ext>
            </a:extLst>
          </p:cNvPr>
          <p:cNvSpPr txBox="1">
            <a:spLocks noGrp="1"/>
          </p:cNvSpPr>
          <p:nvPr>
            <p:ph idx="1"/>
          </p:nvPr>
        </p:nvSpPr>
        <p:spPr>
          <a:xfrm>
            <a:off x="2589213" y="2133600"/>
            <a:ext cx="8915400" cy="774571"/>
          </a:xfrm>
          <a:prstGeom prst="rect">
            <a:avLst/>
          </a:prstGeom>
          <a:noFill/>
        </p:spPr>
        <p:txBody>
          <a:bodyPr wrap="square" rtlCol="0">
            <a:spAutoFit/>
          </a:bodyPr>
          <a:lstStyle/>
          <a:p>
            <a:endParaRPr lang="en-US" dirty="0"/>
          </a:p>
          <a:p>
            <a:endParaRPr lang="en-US" dirty="0"/>
          </a:p>
        </p:txBody>
      </p:sp>
      <p:graphicFrame>
        <p:nvGraphicFramePr>
          <p:cNvPr id="3" name="Object 2">
            <a:extLst>
              <a:ext uri="{FF2B5EF4-FFF2-40B4-BE49-F238E27FC236}">
                <a16:creationId xmlns:a16="http://schemas.microsoft.com/office/drawing/2014/main" id="{467AAAED-B468-4447-A6A7-6D31BBB181DB}"/>
              </a:ext>
            </a:extLst>
          </p:cNvPr>
          <p:cNvGraphicFramePr>
            <a:graphicFrameLocks noChangeAspect="1"/>
          </p:cNvGraphicFramePr>
          <p:nvPr/>
        </p:nvGraphicFramePr>
        <p:xfrm>
          <a:off x="1506104" y="1781938"/>
          <a:ext cx="7683500" cy="5087937"/>
        </p:xfrm>
        <a:graphic>
          <a:graphicData uri="http://schemas.openxmlformats.org/presentationml/2006/ole">
            <mc:AlternateContent xmlns:mc="http://schemas.openxmlformats.org/markup-compatibility/2006">
              <mc:Choice xmlns:v="urn:schemas-microsoft-com:vml" Requires="v">
                <p:oleObj name="SmartDraw" r:id="rId2" imgW="7683840" imgH="5088600" progId="SmartDraw.2">
                  <p:embed/>
                </p:oleObj>
              </mc:Choice>
              <mc:Fallback>
                <p:oleObj name="SmartDraw" r:id="rId2" imgW="7683840" imgH="5088600" progId="SmartDraw.2">
                  <p:embed/>
                  <p:pic>
                    <p:nvPicPr>
                      <p:cNvPr id="3" name="Object 2">
                        <a:extLst>
                          <a:ext uri="{FF2B5EF4-FFF2-40B4-BE49-F238E27FC236}">
                            <a16:creationId xmlns:a16="http://schemas.microsoft.com/office/drawing/2014/main" id="{467AAAED-B468-4447-A6A7-6D31BBB181DB}"/>
                          </a:ext>
                        </a:extLst>
                      </p:cNvPr>
                      <p:cNvPicPr/>
                      <p:nvPr/>
                    </p:nvPicPr>
                    <p:blipFill>
                      <a:blip r:embed="rId3"/>
                      <a:stretch>
                        <a:fillRect/>
                      </a:stretch>
                    </p:blipFill>
                    <p:spPr>
                      <a:xfrm>
                        <a:off x="1506104" y="1781938"/>
                        <a:ext cx="7683500" cy="508793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49B87C5C-FBF2-4A08-9BFB-BE14952788F0}"/>
              </a:ext>
            </a:extLst>
          </p:cNvPr>
          <p:cNvSpPr txBox="1"/>
          <p:nvPr/>
        </p:nvSpPr>
        <p:spPr>
          <a:xfrm>
            <a:off x="9298379" y="2520885"/>
            <a:ext cx="2206233" cy="646331"/>
          </a:xfrm>
          <a:prstGeom prst="rect">
            <a:avLst/>
          </a:prstGeom>
          <a:noFill/>
        </p:spPr>
        <p:txBody>
          <a:bodyPr wrap="square" rtlCol="0">
            <a:spAutoFit/>
          </a:bodyPr>
          <a:lstStyle/>
          <a:p>
            <a:r>
              <a:rPr lang="en-US" dirty="0"/>
              <a:t>Corporate </a:t>
            </a:r>
          </a:p>
          <a:p>
            <a:r>
              <a:rPr lang="en-US" dirty="0"/>
              <a:t>research</a:t>
            </a:r>
          </a:p>
        </p:txBody>
      </p:sp>
      <p:sp>
        <p:nvSpPr>
          <p:cNvPr id="6" name="TextBox 5">
            <a:extLst>
              <a:ext uri="{FF2B5EF4-FFF2-40B4-BE49-F238E27FC236}">
                <a16:creationId xmlns:a16="http://schemas.microsoft.com/office/drawing/2014/main" id="{14319DAA-1DB6-476D-A524-0013AD30033B}"/>
              </a:ext>
            </a:extLst>
          </p:cNvPr>
          <p:cNvSpPr txBox="1"/>
          <p:nvPr/>
        </p:nvSpPr>
        <p:spPr>
          <a:xfrm>
            <a:off x="9524010" y="5343896"/>
            <a:ext cx="1980602" cy="646331"/>
          </a:xfrm>
          <a:prstGeom prst="rect">
            <a:avLst/>
          </a:prstGeom>
          <a:noFill/>
        </p:spPr>
        <p:txBody>
          <a:bodyPr wrap="square" rtlCol="0">
            <a:spAutoFit/>
          </a:bodyPr>
          <a:lstStyle/>
          <a:p>
            <a:r>
              <a:rPr lang="en-US" dirty="0"/>
              <a:t>University research</a:t>
            </a:r>
          </a:p>
        </p:txBody>
      </p:sp>
      <p:sp>
        <p:nvSpPr>
          <p:cNvPr id="7" name="TextBox 6">
            <a:extLst>
              <a:ext uri="{FF2B5EF4-FFF2-40B4-BE49-F238E27FC236}">
                <a16:creationId xmlns:a16="http://schemas.microsoft.com/office/drawing/2014/main" id="{AC6C0BA7-41EA-45AC-A1C1-9E130D300906}"/>
              </a:ext>
            </a:extLst>
          </p:cNvPr>
          <p:cNvSpPr txBox="1"/>
          <p:nvPr/>
        </p:nvSpPr>
        <p:spPr>
          <a:xfrm>
            <a:off x="8300851" y="4242691"/>
            <a:ext cx="2446317" cy="646331"/>
          </a:xfrm>
          <a:prstGeom prst="rect">
            <a:avLst/>
          </a:prstGeom>
          <a:noFill/>
        </p:spPr>
        <p:txBody>
          <a:bodyPr wrap="square" rtlCol="0">
            <a:spAutoFit/>
          </a:bodyPr>
          <a:lstStyle/>
          <a:p>
            <a:r>
              <a:rPr lang="en-US" dirty="0"/>
              <a:t>Institutional research</a:t>
            </a:r>
          </a:p>
        </p:txBody>
      </p:sp>
      <p:sp>
        <p:nvSpPr>
          <p:cNvPr id="9" name="TextBox 8">
            <a:extLst>
              <a:ext uri="{FF2B5EF4-FFF2-40B4-BE49-F238E27FC236}">
                <a16:creationId xmlns:a16="http://schemas.microsoft.com/office/drawing/2014/main" id="{9C6C3A95-8D55-457A-8F9D-B28DE88D6D54}"/>
              </a:ext>
            </a:extLst>
          </p:cNvPr>
          <p:cNvSpPr txBox="1"/>
          <p:nvPr/>
        </p:nvSpPr>
        <p:spPr>
          <a:xfrm>
            <a:off x="4275117" y="3239520"/>
            <a:ext cx="1330037" cy="646331"/>
          </a:xfrm>
          <a:prstGeom prst="rect">
            <a:avLst/>
          </a:prstGeom>
          <a:noFill/>
        </p:spPr>
        <p:txBody>
          <a:bodyPr wrap="square" rtlCol="0">
            <a:spAutoFit/>
          </a:bodyPr>
          <a:lstStyle/>
          <a:p>
            <a:r>
              <a:rPr lang="en-US" dirty="0"/>
              <a:t>Biological </a:t>
            </a:r>
          </a:p>
          <a:p>
            <a:r>
              <a:rPr lang="en-US" dirty="0"/>
              <a:t>sample </a:t>
            </a:r>
          </a:p>
        </p:txBody>
      </p:sp>
      <p:sp>
        <p:nvSpPr>
          <p:cNvPr id="10" name="TextBox 9">
            <a:extLst>
              <a:ext uri="{FF2B5EF4-FFF2-40B4-BE49-F238E27FC236}">
                <a16:creationId xmlns:a16="http://schemas.microsoft.com/office/drawing/2014/main" id="{37AE55AF-73E5-46B9-9787-FDB6AEF5B55C}"/>
              </a:ext>
            </a:extLst>
          </p:cNvPr>
          <p:cNvSpPr txBox="1"/>
          <p:nvPr/>
        </p:nvSpPr>
        <p:spPr>
          <a:xfrm>
            <a:off x="4358244" y="5281988"/>
            <a:ext cx="1496291" cy="646331"/>
          </a:xfrm>
          <a:prstGeom prst="rect">
            <a:avLst/>
          </a:prstGeom>
          <a:noFill/>
        </p:spPr>
        <p:txBody>
          <a:bodyPr wrap="square" rtlCol="0">
            <a:spAutoFit/>
          </a:bodyPr>
          <a:lstStyle/>
          <a:p>
            <a:r>
              <a:rPr lang="en-US" dirty="0"/>
              <a:t>contains GRs</a:t>
            </a:r>
          </a:p>
        </p:txBody>
      </p:sp>
      <p:sp>
        <p:nvSpPr>
          <p:cNvPr id="11" name="Rectangle 10">
            <a:extLst>
              <a:ext uri="{FF2B5EF4-FFF2-40B4-BE49-F238E27FC236}">
                <a16:creationId xmlns:a16="http://schemas.microsoft.com/office/drawing/2014/main" id="{AA497EC6-DDDA-4620-A96F-0BAD20376422}"/>
              </a:ext>
            </a:extLst>
          </p:cNvPr>
          <p:cNvSpPr/>
          <p:nvPr/>
        </p:nvSpPr>
        <p:spPr>
          <a:xfrm>
            <a:off x="8779782" y="1763105"/>
            <a:ext cx="1734529" cy="738664"/>
          </a:xfrm>
          <a:prstGeom prst="rect">
            <a:avLst/>
          </a:prstGeom>
          <a:noFill/>
        </p:spPr>
        <p:txBody>
          <a:bodyPr wrap="square" lIns="91440" tIns="45720" rIns="91440" bIns="45720">
            <a:spAutoFit/>
          </a:bodyPr>
          <a:lstStyle/>
          <a:p>
            <a:pPr algn="ctr"/>
            <a:r>
              <a:rPr lang="en-US" sz="4200" b="1" cap="none" spc="0" dirty="0">
                <a:ln w="6600">
                  <a:solidFill>
                    <a:schemeClr val="accent2"/>
                  </a:solidFill>
                  <a:prstDash val="solid"/>
                </a:ln>
                <a:solidFill>
                  <a:srgbClr val="FFFFFF"/>
                </a:solidFill>
                <a:effectLst>
                  <a:outerShdw dist="38100" dir="2700000" algn="tl" rotWithShape="0">
                    <a:schemeClr val="accent2"/>
                  </a:outerShdw>
                </a:effectLst>
              </a:rPr>
              <a:t>$$$$</a:t>
            </a:r>
          </a:p>
        </p:txBody>
      </p:sp>
      <p:pic>
        <p:nvPicPr>
          <p:cNvPr id="13" name="Picture 12">
            <a:extLst>
              <a:ext uri="{FF2B5EF4-FFF2-40B4-BE49-F238E27FC236}">
                <a16:creationId xmlns:a16="http://schemas.microsoft.com/office/drawing/2014/main" id="{C558BF3C-18B3-4B61-B2E3-EF274E1DCFDB}"/>
              </a:ext>
            </a:extLst>
          </p:cNvPr>
          <p:cNvPicPr>
            <a:picLocks noChangeAspect="1"/>
          </p:cNvPicPr>
          <p:nvPr/>
        </p:nvPicPr>
        <p:blipFill>
          <a:blip r:embed="rId4"/>
          <a:stretch>
            <a:fillRect/>
          </a:stretch>
        </p:blipFill>
        <p:spPr>
          <a:xfrm>
            <a:off x="9884696" y="3429000"/>
            <a:ext cx="1460022" cy="1460022"/>
          </a:xfrm>
          <a:prstGeom prst="rect">
            <a:avLst/>
          </a:prstGeom>
        </p:spPr>
      </p:pic>
      <p:sp>
        <p:nvSpPr>
          <p:cNvPr id="15" name="TextBox 14">
            <a:extLst>
              <a:ext uri="{FF2B5EF4-FFF2-40B4-BE49-F238E27FC236}">
                <a16:creationId xmlns:a16="http://schemas.microsoft.com/office/drawing/2014/main" id="{F9D8D7F7-9056-428B-9C2C-9755C1CFA480}"/>
              </a:ext>
            </a:extLst>
          </p:cNvPr>
          <p:cNvSpPr txBox="1"/>
          <p:nvPr/>
        </p:nvSpPr>
        <p:spPr>
          <a:xfrm>
            <a:off x="2422567" y="2132437"/>
            <a:ext cx="829209" cy="369332"/>
          </a:xfrm>
          <a:prstGeom prst="rect">
            <a:avLst/>
          </a:prstGeom>
          <a:noFill/>
        </p:spPr>
        <p:txBody>
          <a:bodyPr wrap="square" rtlCol="0">
            <a:spAutoFit/>
          </a:bodyPr>
          <a:lstStyle/>
          <a:p>
            <a:r>
              <a:rPr lang="en-US" dirty="0"/>
              <a:t>IPLCs</a:t>
            </a:r>
          </a:p>
        </p:txBody>
      </p:sp>
      <p:sp>
        <p:nvSpPr>
          <p:cNvPr id="16" name="TextBox 15">
            <a:extLst>
              <a:ext uri="{FF2B5EF4-FFF2-40B4-BE49-F238E27FC236}">
                <a16:creationId xmlns:a16="http://schemas.microsoft.com/office/drawing/2014/main" id="{0FC299E2-3045-4298-9CC7-EF47404A201B}"/>
              </a:ext>
            </a:extLst>
          </p:cNvPr>
          <p:cNvSpPr txBox="1"/>
          <p:nvPr/>
        </p:nvSpPr>
        <p:spPr>
          <a:xfrm>
            <a:off x="2199780" y="4759114"/>
            <a:ext cx="1605231" cy="369332"/>
          </a:xfrm>
          <a:prstGeom prst="rect">
            <a:avLst/>
          </a:prstGeom>
          <a:noFill/>
        </p:spPr>
        <p:txBody>
          <a:bodyPr wrap="square" rtlCol="0">
            <a:spAutoFit/>
          </a:bodyPr>
          <a:lstStyle/>
          <a:p>
            <a:r>
              <a:rPr lang="en-US" dirty="0"/>
              <a:t>Non-IPLCs</a:t>
            </a:r>
          </a:p>
        </p:txBody>
      </p:sp>
      <p:sp>
        <p:nvSpPr>
          <p:cNvPr id="17" name="TextBox 16">
            <a:extLst>
              <a:ext uri="{FF2B5EF4-FFF2-40B4-BE49-F238E27FC236}">
                <a16:creationId xmlns:a16="http://schemas.microsoft.com/office/drawing/2014/main" id="{D05503AC-AB51-4F08-9122-605588644816}"/>
              </a:ext>
            </a:extLst>
          </p:cNvPr>
          <p:cNvSpPr txBox="1"/>
          <p:nvPr/>
        </p:nvSpPr>
        <p:spPr>
          <a:xfrm>
            <a:off x="2250766" y="3212851"/>
            <a:ext cx="1279690" cy="646331"/>
          </a:xfrm>
          <a:prstGeom prst="rect">
            <a:avLst/>
          </a:prstGeom>
          <a:noFill/>
        </p:spPr>
        <p:txBody>
          <a:bodyPr wrap="square" rtlCol="0">
            <a:spAutoFit/>
          </a:bodyPr>
          <a:lstStyle/>
          <a:p>
            <a:r>
              <a:rPr lang="en-US" dirty="0"/>
              <a:t>Relations</a:t>
            </a:r>
          </a:p>
          <a:p>
            <a:r>
              <a:rPr lang="en-US" dirty="0"/>
              <a:t>Kinship</a:t>
            </a:r>
          </a:p>
        </p:txBody>
      </p:sp>
      <p:sp>
        <p:nvSpPr>
          <p:cNvPr id="18" name="TextBox 17">
            <a:extLst>
              <a:ext uri="{FF2B5EF4-FFF2-40B4-BE49-F238E27FC236}">
                <a16:creationId xmlns:a16="http://schemas.microsoft.com/office/drawing/2014/main" id="{E8DDBF9F-9848-4970-8D3D-DB005A17F860}"/>
              </a:ext>
            </a:extLst>
          </p:cNvPr>
          <p:cNvSpPr txBox="1"/>
          <p:nvPr/>
        </p:nvSpPr>
        <p:spPr>
          <a:xfrm>
            <a:off x="2116653" y="6049224"/>
            <a:ext cx="1318161" cy="369332"/>
          </a:xfrm>
          <a:prstGeom prst="rect">
            <a:avLst/>
          </a:prstGeom>
          <a:noFill/>
        </p:spPr>
        <p:txBody>
          <a:bodyPr wrap="square" rtlCol="0">
            <a:spAutoFit/>
          </a:bodyPr>
          <a:lstStyle/>
          <a:p>
            <a:r>
              <a:rPr lang="en-US" dirty="0"/>
              <a:t>Resources</a:t>
            </a:r>
          </a:p>
        </p:txBody>
      </p:sp>
    </p:spTree>
    <p:extLst>
      <p:ext uri="{BB962C8B-B14F-4D97-AF65-F5344CB8AC3E}">
        <p14:creationId xmlns:p14="http://schemas.microsoft.com/office/powerpoint/2010/main" val="2718521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55CA-8260-43AD-BC84-D53D15B1B595}"/>
              </a:ext>
            </a:extLst>
          </p:cNvPr>
          <p:cNvSpPr>
            <a:spLocks noGrp="1"/>
          </p:cNvSpPr>
          <p:nvPr>
            <p:ph type="title"/>
          </p:nvPr>
        </p:nvSpPr>
        <p:spPr/>
        <p:txBody>
          <a:bodyPr/>
          <a:lstStyle/>
          <a:p>
            <a:r>
              <a:rPr lang="en-US" dirty="0"/>
              <a:t>8(j) model of GRs and associated traditional knowledge</a:t>
            </a:r>
          </a:p>
        </p:txBody>
      </p:sp>
      <p:sp>
        <p:nvSpPr>
          <p:cNvPr id="8" name="Content Placeholder 7">
            <a:extLst>
              <a:ext uri="{FF2B5EF4-FFF2-40B4-BE49-F238E27FC236}">
                <a16:creationId xmlns:a16="http://schemas.microsoft.com/office/drawing/2014/main" id="{C3C6988B-4876-4BEB-97C6-E3A14C89021E}"/>
              </a:ext>
            </a:extLst>
          </p:cNvPr>
          <p:cNvSpPr txBox="1">
            <a:spLocks noGrp="1"/>
          </p:cNvSpPr>
          <p:nvPr>
            <p:ph idx="1"/>
          </p:nvPr>
        </p:nvSpPr>
        <p:spPr>
          <a:xfrm>
            <a:off x="2589213" y="2133600"/>
            <a:ext cx="8915400" cy="774571"/>
          </a:xfrm>
          <a:prstGeom prst="rect">
            <a:avLst/>
          </a:prstGeom>
          <a:noFill/>
        </p:spPr>
        <p:txBody>
          <a:bodyPr wrap="square" rtlCol="0">
            <a:spAutoFit/>
          </a:bodyPr>
          <a:lstStyle/>
          <a:p>
            <a:endParaRPr lang="en-US" dirty="0"/>
          </a:p>
          <a:p>
            <a:endParaRPr lang="en-US" dirty="0"/>
          </a:p>
        </p:txBody>
      </p:sp>
      <p:pic>
        <p:nvPicPr>
          <p:cNvPr id="4" name="Picture 3">
            <a:extLst>
              <a:ext uri="{FF2B5EF4-FFF2-40B4-BE49-F238E27FC236}">
                <a16:creationId xmlns:a16="http://schemas.microsoft.com/office/drawing/2014/main" id="{0B1DE38D-AC15-4DDA-9AD3-543F038183B1}"/>
              </a:ext>
            </a:extLst>
          </p:cNvPr>
          <p:cNvPicPr>
            <a:picLocks noChangeAspect="1"/>
          </p:cNvPicPr>
          <p:nvPr/>
        </p:nvPicPr>
        <p:blipFill>
          <a:blip r:embed="rId2"/>
          <a:stretch>
            <a:fillRect/>
          </a:stretch>
        </p:blipFill>
        <p:spPr>
          <a:xfrm>
            <a:off x="5452691" y="1779506"/>
            <a:ext cx="4664681" cy="4086906"/>
          </a:xfrm>
          <a:prstGeom prst="rect">
            <a:avLst/>
          </a:prstGeom>
        </p:spPr>
      </p:pic>
      <p:graphicFrame>
        <p:nvGraphicFramePr>
          <p:cNvPr id="5" name="Object 4">
            <a:extLst>
              <a:ext uri="{FF2B5EF4-FFF2-40B4-BE49-F238E27FC236}">
                <a16:creationId xmlns:a16="http://schemas.microsoft.com/office/drawing/2014/main" id="{4BC5F32F-BE89-42AB-BE44-D9555C232AD6}"/>
              </a:ext>
            </a:extLst>
          </p:cNvPr>
          <p:cNvGraphicFramePr>
            <a:graphicFrameLocks noChangeAspect="1"/>
          </p:cNvGraphicFramePr>
          <p:nvPr/>
        </p:nvGraphicFramePr>
        <p:xfrm>
          <a:off x="8294874" y="2876809"/>
          <a:ext cx="946150" cy="946150"/>
        </p:xfrm>
        <a:graphic>
          <a:graphicData uri="http://schemas.openxmlformats.org/presentationml/2006/ole">
            <mc:AlternateContent xmlns:mc="http://schemas.openxmlformats.org/markup-compatibility/2006">
              <mc:Choice xmlns:v="urn:schemas-microsoft-com:vml" Requires="v">
                <p:oleObj name="SmartDraw" r:id="rId3" imgW="946080" imgH="946080" progId="SmartDraw.2">
                  <p:embed/>
                </p:oleObj>
              </mc:Choice>
              <mc:Fallback>
                <p:oleObj name="SmartDraw" r:id="rId3" imgW="946080" imgH="946080" progId="SmartDraw.2">
                  <p:embed/>
                  <p:pic>
                    <p:nvPicPr>
                      <p:cNvPr id="5" name="Object 4">
                        <a:extLst>
                          <a:ext uri="{FF2B5EF4-FFF2-40B4-BE49-F238E27FC236}">
                            <a16:creationId xmlns:a16="http://schemas.microsoft.com/office/drawing/2014/main" id="{4BC5F32F-BE89-42AB-BE44-D9555C232AD6}"/>
                          </a:ext>
                        </a:extLst>
                      </p:cNvPr>
                      <p:cNvPicPr/>
                      <p:nvPr/>
                    </p:nvPicPr>
                    <p:blipFill>
                      <a:blip r:embed="rId4"/>
                      <a:stretch>
                        <a:fillRect/>
                      </a:stretch>
                    </p:blipFill>
                    <p:spPr>
                      <a:xfrm>
                        <a:off x="8294874" y="2876809"/>
                        <a:ext cx="946150" cy="94615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0B01F4A4-CDE3-4D9F-87E0-5D6190347C6A}"/>
              </a:ext>
            </a:extLst>
          </p:cNvPr>
          <p:cNvPicPr>
            <a:picLocks noChangeAspect="1"/>
          </p:cNvPicPr>
          <p:nvPr/>
        </p:nvPicPr>
        <p:blipFill>
          <a:blip r:embed="rId5"/>
          <a:stretch>
            <a:fillRect/>
          </a:stretch>
        </p:blipFill>
        <p:spPr>
          <a:xfrm>
            <a:off x="7454170" y="1811234"/>
            <a:ext cx="1665683" cy="1058056"/>
          </a:xfrm>
          <a:prstGeom prst="rect">
            <a:avLst/>
          </a:prstGeom>
        </p:spPr>
      </p:pic>
      <p:pic>
        <p:nvPicPr>
          <p:cNvPr id="10" name="Picture 9">
            <a:extLst>
              <a:ext uri="{FF2B5EF4-FFF2-40B4-BE49-F238E27FC236}">
                <a16:creationId xmlns:a16="http://schemas.microsoft.com/office/drawing/2014/main" id="{0EF76977-060E-49B6-94D8-B49B38940696}"/>
              </a:ext>
            </a:extLst>
          </p:cNvPr>
          <p:cNvPicPr>
            <a:picLocks noChangeAspect="1"/>
          </p:cNvPicPr>
          <p:nvPr/>
        </p:nvPicPr>
        <p:blipFill>
          <a:blip r:embed="rId6"/>
          <a:stretch>
            <a:fillRect/>
          </a:stretch>
        </p:blipFill>
        <p:spPr>
          <a:xfrm>
            <a:off x="9072482" y="2214496"/>
            <a:ext cx="840077" cy="840077"/>
          </a:xfrm>
          <a:prstGeom prst="rect">
            <a:avLst/>
          </a:prstGeom>
        </p:spPr>
      </p:pic>
      <p:pic>
        <p:nvPicPr>
          <p:cNvPr id="12" name="Picture 11">
            <a:extLst>
              <a:ext uri="{FF2B5EF4-FFF2-40B4-BE49-F238E27FC236}">
                <a16:creationId xmlns:a16="http://schemas.microsoft.com/office/drawing/2014/main" id="{9F753F06-EA1D-4B3C-9CD2-64ED642DC9D5}"/>
              </a:ext>
            </a:extLst>
          </p:cNvPr>
          <p:cNvPicPr>
            <a:picLocks noChangeAspect="1"/>
          </p:cNvPicPr>
          <p:nvPr/>
        </p:nvPicPr>
        <p:blipFill>
          <a:blip r:embed="rId7"/>
          <a:stretch>
            <a:fillRect/>
          </a:stretch>
        </p:blipFill>
        <p:spPr>
          <a:xfrm>
            <a:off x="2074628" y="3961412"/>
            <a:ext cx="2585357" cy="1905000"/>
          </a:xfrm>
          <a:prstGeom prst="rect">
            <a:avLst/>
          </a:prstGeom>
        </p:spPr>
      </p:pic>
      <p:graphicFrame>
        <p:nvGraphicFramePr>
          <p:cNvPr id="13" name="Object 12">
            <a:extLst>
              <a:ext uri="{FF2B5EF4-FFF2-40B4-BE49-F238E27FC236}">
                <a16:creationId xmlns:a16="http://schemas.microsoft.com/office/drawing/2014/main" id="{12B94F57-61D1-40E0-882C-51499A7FD75C}"/>
              </a:ext>
            </a:extLst>
          </p:cNvPr>
          <p:cNvGraphicFramePr>
            <a:graphicFrameLocks noChangeAspect="1"/>
          </p:cNvGraphicFramePr>
          <p:nvPr/>
        </p:nvGraphicFramePr>
        <p:xfrm>
          <a:off x="2866432" y="5287740"/>
          <a:ext cx="946150" cy="946150"/>
        </p:xfrm>
        <a:graphic>
          <a:graphicData uri="http://schemas.openxmlformats.org/presentationml/2006/ole">
            <mc:AlternateContent xmlns:mc="http://schemas.openxmlformats.org/markup-compatibility/2006">
              <mc:Choice xmlns:v="urn:schemas-microsoft-com:vml" Requires="v">
                <p:oleObj name="SmartDraw" r:id="rId8" imgW="946080" imgH="946080" progId="SmartDraw.2">
                  <p:embed/>
                </p:oleObj>
              </mc:Choice>
              <mc:Fallback>
                <p:oleObj name="SmartDraw" r:id="rId8" imgW="946080" imgH="946080" progId="SmartDraw.2">
                  <p:embed/>
                  <p:pic>
                    <p:nvPicPr>
                      <p:cNvPr id="13" name="Object 12">
                        <a:extLst>
                          <a:ext uri="{FF2B5EF4-FFF2-40B4-BE49-F238E27FC236}">
                            <a16:creationId xmlns:a16="http://schemas.microsoft.com/office/drawing/2014/main" id="{12B94F57-61D1-40E0-882C-51499A7FD75C}"/>
                          </a:ext>
                        </a:extLst>
                      </p:cNvPr>
                      <p:cNvPicPr/>
                      <p:nvPr/>
                    </p:nvPicPr>
                    <p:blipFill>
                      <a:blip r:embed="rId4"/>
                      <a:stretch>
                        <a:fillRect/>
                      </a:stretch>
                    </p:blipFill>
                    <p:spPr>
                      <a:xfrm>
                        <a:off x="2866432" y="5287740"/>
                        <a:ext cx="946150" cy="946150"/>
                      </a:xfrm>
                      <a:prstGeom prst="rect">
                        <a:avLst/>
                      </a:prstGeom>
                    </p:spPr>
                  </p:pic>
                </p:oleObj>
              </mc:Fallback>
            </mc:AlternateContent>
          </a:graphicData>
        </a:graphic>
      </p:graphicFrame>
      <p:cxnSp>
        <p:nvCxnSpPr>
          <p:cNvPr id="15" name="Connector: Curved 14">
            <a:extLst>
              <a:ext uri="{FF2B5EF4-FFF2-40B4-BE49-F238E27FC236}">
                <a16:creationId xmlns:a16="http://schemas.microsoft.com/office/drawing/2014/main" id="{25051CD9-C89B-4861-B5A7-3BCC8629D8A4}"/>
              </a:ext>
            </a:extLst>
          </p:cNvPr>
          <p:cNvCxnSpPr/>
          <p:nvPr/>
        </p:nvCxnSpPr>
        <p:spPr>
          <a:xfrm rot="10800000" flipV="1">
            <a:off x="4659985" y="2302883"/>
            <a:ext cx="2066306" cy="1760684"/>
          </a:xfrm>
          <a:prstGeom prst="curvedConnector3">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7EE5C26-E35E-4ED4-BD90-C60DCEE9FC1A}"/>
              </a:ext>
            </a:extLst>
          </p:cNvPr>
          <p:cNvSpPr txBox="1"/>
          <p:nvPr/>
        </p:nvSpPr>
        <p:spPr>
          <a:xfrm>
            <a:off x="7521444" y="4193525"/>
            <a:ext cx="3817161" cy="1569660"/>
          </a:xfrm>
          <a:prstGeom prst="rect">
            <a:avLst/>
          </a:prstGeom>
          <a:noFill/>
        </p:spPr>
        <p:txBody>
          <a:bodyPr wrap="square" rtlCol="0">
            <a:spAutoFit/>
          </a:bodyPr>
          <a:lstStyle/>
          <a:p>
            <a:r>
              <a:rPr lang="en-US" sz="3200" dirty="0"/>
              <a:t>TK as a lead to useful gene-influenced traits</a:t>
            </a:r>
          </a:p>
        </p:txBody>
      </p:sp>
      <p:pic>
        <p:nvPicPr>
          <p:cNvPr id="18" name="Picture 17">
            <a:extLst>
              <a:ext uri="{FF2B5EF4-FFF2-40B4-BE49-F238E27FC236}">
                <a16:creationId xmlns:a16="http://schemas.microsoft.com/office/drawing/2014/main" id="{CFD283A0-7135-478A-9CAD-8E5CA3AD2628}"/>
              </a:ext>
            </a:extLst>
          </p:cNvPr>
          <p:cNvPicPr>
            <a:picLocks noChangeAspect="1"/>
          </p:cNvPicPr>
          <p:nvPr/>
        </p:nvPicPr>
        <p:blipFill>
          <a:blip r:embed="rId9"/>
          <a:stretch>
            <a:fillRect/>
          </a:stretch>
        </p:blipFill>
        <p:spPr>
          <a:xfrm>
            <a:off x="1024527" y="2233440"/>
            <a:ext cx="2634817" cy="2634817"/>
          </a:xfrm>
          <a:prstGeom prst="rect">
            <a:avLst/>
          </a:prstGeom>
        </p:spPr>
      </p:pic>
    </p:spTree>
    <p:extLst>
      <p:ext uri="{BB962C8B-B14F-4D97-AF65-F5344CB8AC3E}">
        <p14:creationId xmlns:p14="http://schemas.microsoft.com/office/powerpoint/2010/main" val="1303059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381197" y="390525"/>
            <a:ext cx="8915399" cy="2123928"/>
          </a:xfrm>
        </p:spPr>
        <p:txBody>
          <a:bodyPr>
            <a:noAutofit/>
          </a:bodyPr>
          <a:lstStyle/>
          <a:p>
            <a:r>
              <a:rPr lang="en-US" sz="4000" dirty="0"/>
              <a:t>Legal and Soft Law (Voluntary) Frameworks for Implementing Benefit Sharing and 8(j)</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593546" y="2476170"/>
            <a:ext cx="8915399" cy="3924630"/>
          </a:xfrm>
        </p:spPr>
        <p:txBody>
          <a:bodyPr>
            <a:normAutofit lnSpcReduction="10000"/>
          </a:bodyPr>
          <a:lstStyle/>
          <a:p>
            <a:endParaRPr lang="en-US" sz="1800" b="1" kern="100" dirty="0">
              <a:effectLst/>
              <a:latin typeface="Aptos"/>
              <a:ea typeface="Aptos"/>
              <a:cs typeface="Times New Roman" panose="02020603050405020304" pitchFamily="18" charset="0"/>
            </a:endParaRPr>
          </a:p>
          <a:p>
            <a:r>
              <a:rPr lang="en-US" sz="2400" b="1" kern="100" dirty="0">
                <a:latin typeface="Aptos"/>
                <a:ea typeface="Aptos"/>
                <a:cs typeface="Times New Roman" panose="02020603050405020304" pitchFamily="18" charset="0"/>
              </a:rPr>
              <a:t>F</a:t>
            </a:r>
            <a:r>
              <a:rPr lang="en-US" sz="2400" b="1" kern="100" dirty="0">
                <a:effectLst/>
                <a:latin typeface="Aptos"/>
                <a:ea typeface="Aptos"/>
                <a:cs typeface="Times New Roman" panose="02020603050405020304" pitchFamily="18" charset="0"/>
              </a:rPr>
              <a:t>ramework for implementing national sovereignty and 8(j)</a:t>
            </a:r>
          </a:p>
          <a:p>
            <a:endParaRPr lang="en-US" sz="2400" b="1" kern="100" dirty="0">
              <a:effectLst/>
              <a:latin typeface="Aptos"/>
              <a:ea typeface="Aptos"/>
              <a:cs typeface="Times New Roman" panose="02020603050405020304" pitchFamily="18" charset="0"/>
            </a:endParaRPr>
          </a:p>
          <a:p>
            <a:r>
              <a:rPr lang="en-US" sz="2400" b="1" kern="100" dirty="0">
                <a:effectLst/>
                <a:latin typeface="Aptos"/>
                <a:ea typeface="Aptos"/>
                <a:cs typeface="Times New Roman" panose="02020603050405020304" pitchFamily="18" charset="0"/>
              </a:rPr>
              <a:t>COP IV/8 and COP IV/15 para 10 (Bratislava, 1998)</a:t>
            </a:r>
            <a:endParaRPr lang="en-US" sz="2400" b="1" dirty="0"/>
          </a:p>
          <a:p>
            <a:r>
              <a:rPr lang="en-US" sz="2400" b="1" dirty="0"/>
              <a:t>Bonn Guidelines (2002)</a:t>
            </a:r>
          </a:p>
          <a:p>
            <a:r>
              <a:rPr lang="en-US" sz="2400" b="1" dirty="0"/>
              <a:t>Working Group on Access and Benefit Sharing (2001-2010)</a:t>
            </a:r>
          </a:p>
          <a:p>
            <a:r>
              <a:rPr lang="en-US" sz="2400" b="1" dirty="0"/>
              <a:t>Nagoya Protocol (2010) (2024: 141 ratifications)</a:t>
            </a:r>
          </a:p>
          <a:p>
            <a:r>
              <a:rPr lang="en-US" sz="2400" b="1" dirty="0"/>
              <a:t>Voluntary frameworks necessary, as many countries have not ratified NP (2024: 57)</a:t>
            </a:r>
          </a:p>
        </p:txBody>
      </p:sp>
    </p:spTree>
    <p:extLst>
      <p:ext uri="{BB962C8B-B14F-4D97-AF65-F5344CB8AC3E}">
        <p14:creationId xmlns:p14="http://schemas.microsoft.com/office/powerpoint/2010/main" val="1362543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89213" y="228601"/>
            <a:ext cx="8915399" cy="725738"/>
          </a:xfrm>
        </p:spPr>
        <p:txBody>
          <a:bodyPr>
            <a:normAutofit/>
          </a:bodyPr>
          <a:lstStyle/>
          <a:p>
            <a:r>
              <a:rPr lang="en-US" sz="4000" b="1" dirty="0"/>
              <a:t>Nagoya Protocol (2010) Model</a:t>
            </a:r>
          </a:p>
        </p:txBody>
      </p:sp>
      <p:pic>
        <p:nvPicPr>
          <p:cNvPr id="5" name="Picture 4">
            <a:extLst>
              <a:ext uri="{FF2B5EF4-FFF2-40B4-BE49-F238E27FC236}">
                <a16:creationId xmlns:a16="http://schemas.microsoft.com/office/drawing/2014/main" id="{05B14058-7E42-07C5-003D-719E0B991DC7}"/>
              </a:ext>
            </a:extLst>
          </p:cNvPr>
          <p:cNvPicPr>
            <a:picLocks noChangeAspect="1"/>
          </p:cNvPicPr>
          <p:nvPr/>
        </p:nvPicPr>
        <p:blipFill>
          <a:blip r:embed="rId2"/>
          <a:stretch>
            <a:fillRect/>
          </a:stretch>
        </p:blipFill>
        <p:spPr>
          <a:xfrm>
            <a:off x="1386052" y="1158765"/>
            <a:ext cx="3231931" cy="3231931"/>
          </a:xfrm>
          <a:prstGeom prst="rect">
            <a:avLst/>
          </a:prstGeom>
        </p:spPr>
      </p:pic>
      <p:pic>
        <p:nvPicPr>
          <p:cNvPr id="7" name="Picture 6">
            <a:extLst>
              <a:ext uri="{FF2B5EF4-FFF2-40B4-BE49-F238E27FC236}">
                <a16:creationId xmlns:a16="http://schemas.microsoft.com/office/drawing/2014/main" id="{1E36033E-3DC7-AF2D-10B7-B7C08C62FBFC}"/>
              </a:ext>
            </a:extLst>
          </p:cNvPr>
          <p:cNvPicPr>
            <a:picLocks noChangeAspect="1"/>
          </p:cNvPicPr>
          <p:nvPr/>
        </p:nvPicPr>
        <p:blipFill>
          <a:blip r:embed="rId3"/>
          <a:stretch>
            <a:fillRect/>
          </a:stretch>
        </p:blipFill>
        <p:spPr>
          <a:xfrm>
            <a:off x="4842641" y="3208283"/>
            <a:ext cx="3231931" cy="3231931"/>
          </a:xfrm>
          <a:prstGeom prst="rect">
            <a:avLst/>
          </a:prstGeom>
        </p:spPr>
      </p:pic>
      <p:pic>
        <p:nvPicPr>
          <p:cNvPr id="9" name="Picture 8">
            <a:extLst>
              <a:ext uri="{FF2B5EF4-FFF2-40B4-BE49-F238E27FC236}">
                <a16:creationId xmlns:a16="http://schemas.microsoft.com/office/drawing/2014/main" id="{6979A068-EBFE-E067-EAF1-A97F6E3E04DA}"/>
              </a:ext>
            </a:extLst>
          </p:cNvPr>
          <p:cNvPicPr>
            <a:picLocks noChangeAspect="1"/>
          </p:cNvPicPr>
          <p:nvPr/>
        </p:nvPicPr>
        <p:blipFill>
          <a:blip r:embed="rId4"/>
          <a:stretch>
            <a:fillRect/>
          </a:stretch>
        </p:blipFill>
        <p:spPr>
          <a:xfrm>
            <a:off x="8272681" y="1158764"/>
            <a:ext cx="3231931" cy="3231931"/>
          </a:xfrm>
          <a:prstGeom prst="rect">
            <a:avLst/>
          </a:prstGeom>
        </p:spPr>
      </p:pic>
      <p:sp>
        <p:nvSpPr>
          <p:cNvPr id="10" name="TextBox 9">
            <a:extLst>
              <a:ext uri="{FF2B5EF4-FFF2-40B4-BE49-F238E27FC236}">
                <a16:creationId xmlns:a16="http://schemas.microsoft.com/office/drawing/2014/main" id="{06578758-32F4-FF5B-D914-EBCB733E387B}"/>
              </a:ext>
            </a:extLst>
          </p:cNvPr>
          <p:cNvSpPr txBox="1"/>
          <p:nvPr/>
        </p:nvSpPr>
        <p:spPr>
          <a:xfrm>
            <a:off x="4816092" y="1158764"/>
            <a:ext cx="2914067" cy="830997"/>
          </a:xfrm>
          <a:prstGeom prst="rect">
            <a:avLst/>
          </a:prstGeom>
          <a:noFill/>
        </p:spPr>
        <p:txBody>
          <a:bodyPr wrap="non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Bilateral agreement /</a:t>
            </a:r>
          </a:p>
          <a:p>
            <a:r>
              <a:rPr lang="en-US" sz="2400" b="1" dirty="0">
                <a:latin typeface="Calibri" panose="020F0502020204030204" pitchFamily="34" charset="0"/>
                <a:ea typeface="Calibri" panose="020F0502020204030204" pitchFamily="34" charset="0"/>
                <a:cs typeface="Calibri" panose="020F0502020204030204" pitchFamily="34" charset="0"/>
              </a:rPr>
              <a:t>Contract</a:t>
            </a:r>
          </a:p>
        </p:txBody>
      </p:sp>
      <p:sp>
        <p:nvSpPr>
          <p:cNvPr id="11" name="TextBox 10">
            <a:extLst>
              <a:ext uri="{FF2B5EF4-FFF2-40B4-BE49-F238E27FC236}">
                <a16:creationId xmlns:a16="http://schemas.microsoft.com/office/drawing/2014/main" id="{D1F69A45-A1E3-BAC9-0B95-849FAB283DF0}"/>
              </a:ext>
            </a:extLst>
          </p:cNvPr>
          <p:cNvSpPr txBox="1"/>
          <p:nvPr/>
        </p:nvSpPr>
        <p:spPr>
          <a:xfrm>
            <a:off x="2351689" y="5297213"/>
            <a:ext cx="2569779" cy="1200329"/>
          </a:xfrm>
          <a:prstGeom prst="rect">
            <a:avLst/>
          </a:prstGeom>
          <a:noFill/>
        </p:spPr>
        <p:txBody>
          <a:bodyPr wrap="square" rtlCol="0">
            <a:spAutoFit/>
          </a:bodyPr>
          <a:lstStyle/>
          <a:p>
            <a:r>
              <a:rPr lang="en-US" sz="2400" b="1" dirty="0"/>
              <a:t>Work on single sample of GRs in lab</a:t>
            </a:r>
          </a:p>
        </p:txBody>
      </p:sp>
      <p:sp>
        <p:nvSpPr>
          <p:cNvPr id="12" name="TextBox 11">
            <a:extLst>
              <a:ext uri="{FF2B5EF4-FFF2-40B4-BE49-F238E27FC236}">
                <a16:creationId xmlns:a16="http://schemas.microsoft.com/office/drawing/2014/main" id="{A195E1C3-B12D-E0C8-2618-A8BCB0052AD7}"/>
              </a:ext>
            </a:extLst>
          </p:cNvPr>
          <p:cNvSpPr txBox="1"/>
          <p:nvPr/>
        </p:nvSpPr>
        <p:spPr>
          <a:xfrm>
            <a:off x="9005502" y="4501222"/>
            <a:ext cx="2499110" cy="1938992"/>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Results in commercial product and benefit sharing with provider </a:t>
            </a:r>
          </a:p>
        </p:txBody>
      </p:sp>
    </p:spTree>
    <p:extLst>
      <p:ext uri="{BB962C8B-B14F-4D97-AF65-F5344CB8AC3E}">
        <p14:creationId xmlns:p14="http://schemas.microsoft.com/office/powerpoint/2010/main" val="2479374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89213" y="228601"/>
            <a:ext cx="8915399" cy="725738"/>
          </a:xfrm>
        </p:spPr>
        <p:txBody>
          <a:bodyPr>
            <a:normAutofit fontScale="90000"/>
          </a:bodyPr>
          <a:lstStyle/>
          <a:p>
            <a:r>
              <a:rPr lang="en-US" dirty="0"/>
              <a:t>Nagoya Protocol</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589213" y="954340"/>
            <a:ext cx="8915399" cy="5793152"/>
          </a:xfrm>
        </p:spPr>
        <p:txBody>
          <a:bodyPr anchor="ctr">
            <a:normAutofit/>
          </a:bodyPr>
          <a:lstStyle/>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Contracts between 2 parties (bilateral) for access to GRs and traditional knowledge (GRATK)</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TK always requires PIC (Article 7)</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GRs requires PIC/A&amp;I only if IP&amp;LC rights recognized by states</a:t>
            </a:r>
          </a:p>
          <a:p>
            <a:endParaRPr lang="en-US" sz="2400" kern="100" dirty="0">
              <a:effectLst/>
              <a:latin typeface="Calibri" panose="020F0502020204030204" pitchFamily="34" charset="0"/>
              <a:ea typeface="Calibri" panose="020F0502020204030204" pitchFamily="34" charset="0"/>
              <a:cs typeface="Calibri" panose="020F0502020204030204" pitchFamily="34" charset="0"/>
            </a:endParaRPr>
          </a:p>
          <a:p>
            <a:r>
              <a:rPr lang="en-US" sz="2400" b="1" kern="100" dirty="0">
                <a:effectLst/>
                <a:latin typeface="Calibri" panose="020F0502020204030204" pitchFamily="34" charset="0"/>
                <a:ea typeface="Calibri" panose="020F0502020204030204" pitchFamily="34" charset="0"/>
                <a:cs typeface="Calibri" panose="020F0502020204030204" pitchFamily="34" charset="0"/>
              </a:rPr>
              <a:t>	</a:t>
            </a:r>
            <a:endParaRPr lang="en-US" sz="2400" b="1" dirty="0">
              <a:latin typeface="Calibri" panose="020F0502020204030204" pitchFamily="34" charset="0"/>
              <a:ea typeface="Calibri" panose="020F0502020204030204" pitchFamily="34" charset="0"/>
              <a:cs typeface="Calibri" panose="020F0502020204030204" pitchFamily="34" charset="0"/>
            </a:endParaRPr>
          </a:p>
          <a:p>
            <a:endParaRPr lang="en-US" sz="2400" b="1" dirty="0">
              <a:latin typeface="Calibri" panose="020F0502020204030204" pitchFamily="34" charset="0"/>
              <a:ea typeface="Calibri" panose="020F0502020204030204" pitchFamily="34" charset="0"/>
              <a:cs typeface="Calibri" panose="020F0502020204030204" pitchFamily="34" charset="0"/>
            </a:endParaRPr>
          </a:p>
          <a:p>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800" b="1" kern="100" dirty="0">
              <a:effectLst/>
              <a:ea typeface="Aptos"/>
              <a:cs typeface="Times New Roman" panose="02020603050405020304" pitchFamily="18" charset="0"/>
            </a:endParaRPr>
          </a:p>
        </p:txBody>
      </p:sp>
      <p:sp>
        <p:nvSpPr>
          <p:cNvPr id="4" name="TextBox 3">
            <a:extLst>
              <a:ext uri="{FF2B5EF4-FFF2-40B4-BE49-F238E27FC236}">
                <a16:creationId xmlns:a16="http://schemas.microsoft.com/office/drawing/2014/main" id="{96947730-EF3E-4583-6469-72B213D79678}"/>
              </a:ext>
            </a:extLst>
          </p:cNvPr>
          <p:cNvSpPr txBox="1"/>
          <p:nvPr/>
        </p:nvSpPr>
        <p:spPr>
          <a:xfrm>
            <a:off x="3295546" y="4719153"/>
            <a:ext cx="6084445" cy="1846659"/>
          </a:xfrm>
          <a:prstGeom prst="rect">
            <a:avLst/>
          </a:prstGeom>
          <a:noFill/>
        </p:spPr>
        <p:txBody>
          <a:bodyPr wrap="square" rtlCol="0">
            <a:spAutoFit/>
          </a:bodyPr>
          <a:lstStyle/>
          <a:p>
            <a:r>
              <a:rPr lang="en-US" sz="1600" b="1" kern="100" dirty="0">
                <a:effectLst/>
                <a:ea typeface="Aptos"/>
                <a:cs typeface="Times New Roman" panose="02020603050405020304" pitchFamily="18" charset="0"/>
              </a:rPr>
              <a:t>Article 6 para 2: In accordance with domestic law, each Party shall take measures, as appropriate, with the aim of ensuring that the prior informed consent or approval and involvement of indigenous and local communities is obtained for access to genetic resources </a:t>
            </a:r>
            <a:r>
              <a:rPr lang="en-US" sz="1600" b="1" kern="100" dirty="0">
                <a:solidFill>
                  <a:srgbClr val="FF0000"/>
                </a:solidFill>
                <a:effectLst/>
                <a:ea typeface="Aptos"/>
                <a:cs typeface="Times New Roman" panose="02020603050405020304" pitchFamily="18" charset="0"/>
              </a:rPr>
              <a:t>where they have the established right to grant access to such resources</a:t>
            </a:r>
            <a:r>
              <a:rPr lang="en-US" sz="1600" b="1" kern="100" dirty="0">
                <a:effectLst/>
                <a:ea typeface="Aptos"/>
                <a:cs typeface="Times New Roman" panose="02020603050405020304" pitchFamily="18" charset="0"/>
              </a:rPr>
              <a:t>.</a:t>
            </a:r>
          </a:p>
          <a:p>
            <a:endParaRPr lang="en-US" dirty="0"/>
          </a:p>
        </p:txBody>
      </p:sp>
    </p:spTree>
    <p:extLst>
      <p:ext uri="{BB962C8B-B14F-4D97-AF65-F5344CB8AC3E}">
        <p14:creationId xmlns:p14="http://schemas.microsoft.com/office/powerpoint/2010/main" val="597138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424535" y="0"/>
            <a:ext cx="8915399" cy="1860856"/>
          </a:xfrm>
        </p:spPr>
        <p:txBody>
          <a:bodyPr>
            <a:normAutofit/>
          </a:bodyPr>
          <a:lstStyle/>
          <a:p>
            <a:r>
              <a:rPr lang="en-US" sz="5400" b="1" dirty="0"/>
              <a:t>Nagoya Protocol (2010) Model</a:t>
            </a:r>
            <a:endParaRPr lang="en-US" dirty="0"/>
          </a:p>
        </p:txBody>
      </p:sp>
      <p:sp>
        <p:nvSpPr>
          <p:cNvPr id="4" name="TextBox 3">
            <a:extLst>
              <a:ext uri="{FF2B5EF4-FFF2-40B4-BE49-F238E27FC236}">
                <a16:creationId xmlns:a16="http://schemas.microsoft.com/office/drawing/2014/main" id="{53D71E91-9CDE-5586-D645-BB8A82DE7199}"/>
              </a:ext>
            </a:extLst>
          </p:cNvPr>
          <p:cNvSpPr txBox="1"/>
          <p:nvPr/>
        </p:nvSpPr>
        <p:spPr>
          <a:xfrm>
            <a:off x="2569779" y="2561897"/>
            <a:ext cx="8770155" cy="3785652"/>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One-on-one negotiation is based on prior informed consent based on mutually agreed terms (PIC and MAT) for access to traditional knowledge associated with genetic resources</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Genetic resources (samples taken from IP or LC lands) only require PIC and MAT if country recognizes it</a:t>
            </a:r>
          </a:p>
          <a:p>
            <a:br>
              <a:rPr lang="en-US" sz="2400" b="1" dirty="0">
                <a:latin typeface="Calibri" panose="020F0502020204030204" pitchFamily="34" charset="0"/>
                <a:ea typeface="Calibri" panose="020F0502020204030204" pitchFamily="34" charset="0"/>
                <a:cs typeface="Calibri" panose="020F0502020204030204" pitchFamily="34" charset="0"/>
              </a:rPr>
            </a:br>
            <a:r>
              <a:rPr lang="en-US" sz="2400" b="1" dirty="0">
                <a:latin typeface="Calibri" panose="020F0502020204030204" pitchFamily="34" charset="0"/>
                <a:ea typeface="Calibri" panose="020F0502020204030204" pitchFamily="34" charset="0"/>
                <a:cs typeface="Calibri" panose="020F0502020204030204" pitchFamily="34" charset="0"/>
              </a:rPr>
              <a:t>Contracting into custom: Cultural/biocultural protocols) can be used in bilateral agreement to allow control over benefit sharing AND uses</a:t>
            </a:r>
            <a:endParaRPr lang="en-US" dirty="0"/>
          </a:p>
        </p:txBody>
      </p:sp>
    </p:spTree>
    <p:extLst>
      <p:ext uri="{BB962C8B-B14F-4D97-AF65-F5344CB8AC3E}">
        <p14:creationId xmlns:p14="http://schemas.microsoft.com/office/powerpoint/2010/main" val="1924785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424535" y="0"/>
            <a:ext cx="8915399" cy="1860856"/>
          </a:xfrm>
        </p:spPr>
        <p:txBody>
          <a:bodyPr>
            <a:normAutofit/>
          </a:bodyPr>
          <a:lstStyle/>
          <a:p>
            <a:r>
              <a:rPr lang="en-US" sz="5400" b="1" dirty="0"/>
              <a:t>Nagoya Protocol (2010) Model</a:t>
            </a:r>
            <a:endParaRPr lang="en-US" dirty="0"/>
          </a:p>
        </p:txBody>
      </p:sp>
      <p:sp>
        <p:nvSpPr>
          <p:cNvPr id="4" name="TextBox 3">
            <a:extLst>
              <a:ext uri="{FF2B5EF4-FFF2-40B4-BE49-F238E27FC236}">
                <a16:creationId xmlns:a16="http://schemas.microsoft.com/office/drawing/2014/main" id="{53D71E91-9CDE-5586-D645-BB8A82DE7199}"/>
              </a:ext>
            </a:extLst>
          </p:cNvPr>
          <p:cNvSpPr txBox="1"/>
          <p:nvPr/>
        </p:nvSpPr>
        <p:spPr>
          <a:xfrm>
            <a:off x="2424535" y="2065284"/>
            <a:ext cx="8770155" cy="4524315"/>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Although Nagoya encourages benefits to biodiversity, it is not required – it can be just monetary benefit sharing. It is a private contract. </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Recognition of rights to PIC and MAT to GRs and associated TK a big win, even though imperfect</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Value at the collection stage is low, even with TK. Value only realized if a successful product is developed (1 in 10,000 samples)</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Hard to measure benefits. Access and Benefit Sharing Clearinghouse lists over 4,000 ABS contracts, most from India.</a:t>
            </a:r>
          </a:p>
        </p:txBody>
      </p:sp>
    </p:spTree>
    <p:extLst>
      <p:ext uri="{BB962C8B-B14F-4D97-AF65-F5344CB8AC3E}">
        <p14:creationId xmlns:p14="http://schemas.microsoft.com/office/powerpoint/2010/main" val="3351404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21501" y="38749"/>
            <a:ext cx="8724907" cy="2132628"/>
          </a:xfrm>
        </p:spPr>
        <p:txBody>
          <a:bodyPr>
            <a:noAutofit/>
          </a:bodyPr>
          <a:lstStyle/>
          <a:p>
            <a:r>
              <a:rPr lang="en-US" sz="4400" dirty="0"/>
              <a:t>TK protected anywhere, GRs MAY by protected</a:t>
            </a:r>
          </a:p>
        </p:txBody>
      </p:sp>
      <p:sp>
        <p:nvSpPr>
          <p:cNvPr id="9" name="Freeform: Shape 8">
            <a:extLst>
              <a:ext uri="{FF2B5EF4-FFF2-40B4-BE49-F238E27FC236}">
                <a16:creationId xmlns:a16="http://schemas.microsoft.com/office/drawing/2014/main" id="{89111C48-B2B3-0146-D543-1F75B2FBEFA6}"/>
              </a:ext>
            </a:extLst>
          </p:cNvPr>
          <p:cNvSpPr/>
          <p:nvPr/>
        </p:nvSpPr>
        <p:spPr>
          <a:xfrm>
            <a:off x="6727613" y="1748448"/>
            <a:ext cx="1354990" cy="728489"/>
          </a:xfrm>
          <a:custGeom>
            <a:avLst/>
            <a:gdLst>
              <a:gd name="connsiteX0" fmla="*/ 0 w 1354990"/>
              <a:gd name="connsiteY0" fmla="*/ 0 h 728489"/>
              <a:gd name="connsiteX1" fmla="*/ 1354990 w 1354990"/>
              <a:gd name="connsiteY1" fmla="*/ 0 h 728489"/>
              <a:gd name="connsiteX2" fmla="*/ 1354990 w 1354990"/>
              <a:gd name="connsiteY2" fmla="*/ 728489 h 728489"/>
              <a:gd name="connsiteX3" fmla="*/ 0 w 1354990"/>
              <a:gd name="connsiteY3" fmla="*/ 728489 h 728489"/>
              <a:gd name="connsiteX4" fmla="*/ 0 w 1354990"/>
              <a:gd name="connsiteY4" fmla="*/ 0 h 72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990" h="728489">
                <a:moveTo>
                  <a:pt x="0" y="0"/>
                </a:moveTo>
                <a:lnTo>
                  <a:pt x="1354990" y="0"/>
                </a:lnTo>
                <a:lnTo>
                  <a:pt x="1354990" y="728489"/>
                </a:lnTo>
                <a:lnTo>
                  <a:pt x="0" y="72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endParaRPr lang="en-US" sz="700" kern="1200"/>
          </a:p>
        </p:txBody>
      </p:sp>
      <p:sp>
        <p:nvSpPr>
          <p:cNvPr id="11" name="Freeform: Shape 10">
            <a:extLst>
              <a:ext uri="{FF2B5EF4-FFF2-40B4-BE49-F238E27FC236}">
                <a16:creationId xmlns:a16="http://schemas.microsoft.com/office/drawing/2014/main" id="{900CD305-3232-58BE-8A5A-1229CEDBB843}"/>
              </a:ext>
            </a:extLst>
          </p:cNvPr>
          <p:cNvSpPr/>
          <p:nvPr/>
        </p:nvSpPr>
        <p:spPr>
          <a:xfrm>
            <a:off x="3525575" y="2875217"/>
            <a:ext cx="3413559" cy="3583398"/>
          </a:xfrm>
          <a:custGeom>
            <a:avLst/>
            <a:gdLst>
              <a:gd name="connsiteX0" fmla="*/ 0 w 1214149"/>
              <a:gd name="connsiteY0" fmla="*/ 528155 h 1056309"/>
              <a:gd name="connsiteX1" fmla="*/ 264077 w 1214149"/>
              <a:gd name="connsiteY1" fmla="*/ 0 h 1056309"/>
              <a:gd name="connsiteX2" fmla="*/ 950072 w 1214149"/>
              <a:gd name="connsiteY2" fmla="*/ 0 h 1056309"/>
              <a:gd name="connsiteX3" fmla="*/ 1214149 w 1214149"/>
              <a:gd name="connsiteY3" fmla="*/ 528155 h 1056309"/>
              <a:gd name="connsiteX4" fmla="*/ 950072 w 1214149"/>
              <a:gd name="connsiteY4" fmla="*/ 1056309 h 1056309"/>
              <a:gd name="connsiteX5" fmla="*/ 264077 w 1214149"/>
              <a:gd name="connsiteY5" fmla="*/ 1056309 h 1056309"/>
              <a:gd name="connsiteX6" fmla="*/ 0 w 1214149"/>
              <a:gd name="connsiteY6" fmla="*/ 528155 h 105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149" h="1056309">
                <a:moveTo>
                  <a:pt x="607074" y="0"/>
                </a:moveTo>
                <a:lnTo>
                  <a:pt x="1214149" y="229747"/>
                </a:lnTo>
                <a:lnTo>
                  <a:pt x="1214149" y="826562"/>
                </a:lnTo>
                <a:lnTo>
                  <a:pt x="607074" y="1056309"/>
                </a:lnTo>
                <a:lnTo>
                  <a:pt x="0" y="826562"/>
                </a:lnTo>
                <a:lnTo>
                  <a:pt x="0" y="229747"/>
                </a:lnTo>
                <a:lnTo>
                  <a:pt x="607074" y="0"/>
                </a:lnTo>
                <a:close/>
              </a:path>
            </a:pathLst>
          </a:custGeom>
        </p:spPr>
        <p:style>
          <a:lnRef idx="2">
            <a:schemeClr val="lt1">
              <a:hueOff val="0"/>
              <a:satOff val="0"/>
              <a:lumOff val="0"/>
              <a:alphaOff val="0"/>
            </a:schemeClr>
          </a:lnRef>
          <a:fillRef idx="1">
            <a:schemeClr val="accent3">
              <a:shade val="50000"/>
              <a:hueOff val="277296"/>
              <a:satOff val="-21400"/>
              <a:lumOff val="24998"/>
              <a:alphaOff val="0"/>
            </a:schemeClr>
          </a:fillRef>
          <a:effectRef idx="0">
            <a:schemeClr val="accent3">
              <a:shade val="50000"/>
              <a:hueOff val="277296"/>
              <a:satOff val="-21400"/>
              <a:lumOff val="24998"/>
              <a:alphaOff val="0"/>
            </a:schemeClr>
          </a:effectRef>
          <a:fontRef idx="minor">
            <a:schemeClr val="lt1"/>
          </a:fontRef>
        </p:style>
        <p:txBody>
          <a:bodyPr spcFirstLastPara="0" vert="horz" wrap="square" lIns="191278" tIns="215875" rIns="191278" bIns="215875" numCol="1" spcCol="1270" anchor="ctr" anchorCtr="0">
            <a:noAutofit/>
          </a:bodyPr>
          <a:lstStyle/>
          <a:p>
            <a:pPr marL="0" lvl="0" indent="0" algn="ctr" defTabSz="311150">
              <a:lnSpc>
                <a:spcPct val="90000"/>
              </a:lnSpc>
              <a:spcBef>
                <a:spcPct val="0"/>
              </a:spcBef>
              <a:spcAft>
                <a:spcPct val="35000"/>
              </a:spcAft>
              <a:buNone/>
            </a:pPr>
            <a:r>
              <a:rPr lang="en-US" kern="1200" dirty="0">
                <a:ln w="0"/>
                <a:solidFill>
                  <a:schemeClr val="tx1"/>
                </a:solidFill>
                <a:effectLst>
                  <a:outerShdw blurRad="38100" dist="19050" dir="2700000" algn="tl" rotWithShape="0">
                    <a:schemeClr val="dk1">
                      <a:alpha val="40000"/>
                    </a:schemeClr>
                  </a:outerShdw>
                </a:effectLst>
                <a:highlight>
                  <a:srgbClr val="FF0000"/>
                </a:highlight>
              </a:rPr>
              <a:t>Ancestral Domain</a:t>
            </a:r>
          </a:p>
        </p:txBody>
      </p:sp>
      <p:sp>
        <p:nvSpPr>
          <p:cNvPr id="12" name="Freeform: Shape 11">
            <a:extLst>
              <a:ext uri="{FF2B5EF4-FFF2-40B4-BE49-F238E27FC236}">
                <a16:creationId xmlns:a16="http://schemas.microsoft.com/office/drawing/2014/main" id="{1C7BC968-5643-71AE-7D80-F521875A9024}"/>
              </a:ext>
            </a:extLst>
          </p:cNvPr>
          <p:cNvSpPr/>
          <p:nvPr/>
        </p:nvSpPr>
        <p:spPr>
          <a:xfrm>
            <a:off x="3713069" y="2798811"/>
            <a:ext cx="1311281" cy="728489"/>
          </a:xfrm>
          <a:custGeom>
            <a:avLst/>
            <a:gdLst>
              <a:gd name="connsiteX0" fmla="*/ 0 w 1311281"/>
              <a:gd name="connsiteY0" fmla="*/ 0 h 728489"/>
              <a:gd name="connsiteX1" fmla="*/ 1311281 w 1311281"/>
              <a:gd name="connsiteY1" fmla="*/ 0 h 728489"/>
              <a:gd name="connsiteX2" fmla="*/ 1311281 w 1311281"/>
              <a:gd name="connsiteY2" fmla="*/ 728489 h 728489"/>
              <a:gd name="connsiteX3" fmla="*/ 0 w 1311281"/>
              <a:gd name="connsiteY3" fmla="*/ 728489 h 728489"/>
              <a:gd name="connsiteX4" fmla="*/ 0 w 1311281"/>
              <a:gd name="connsiteY4" fmla="*/ 0 h 72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281" h="728489">
                <a:moveTo>
                  <a:pt x="0" y="0"/>
                </a:moveTo>
                <a:lnTo>
                  <a:pt x="1311281" y="0"/>
                </a:lnTo>
                <a:lnTo>
                  <a:pt x="1311281" y="728489"/>
                </a:lnTo>
                <a:lnTo>
                  <a:pt x="0" y="72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r" defTabSz="311150">
              <a:lnSpc>
                <a:spcPct val="90000"/>
              </a:lnSpc>
              <a:spcBef>
                <a:spcPct val="0"/>
              </a:spcBef>
              <a:spcAft>
                <a:spcPct val="35000"/>
              </a:spcAft>
              <a:buNone/>
            </a:pPr>
            <a:endParaRPr lang="en-US" sz="700" kern="1200" dirty="0"/>
          </a:p>
        </p:txBody>
      </p:sp>
      <p:sp>
        <p:nvSpPr>
          <p:cNvPr id="15" name="Freeform: Shape 14">
            <a:extLst>
              <a:ext uri="{FF2B5EF4-FFF2-40B4-BE49-F238E27FC236}">
                <a16:creationId xmlns:a16="http://schemas.microsoft.com/office/drawing/2014/main" id="{5207073A-6297-37CA-A835-5E1364356473}"/>
              </a:ext>
            </a:extLst>
          </p:cNvPr>
          <p:cNvSpPr/>
          <p:nvPr/>
        </p:nvSpPr>
        <p:spPr>
          <a:xfrm>
            <a:off x="6727613" y="3809588"/>
            <a:ext cx="1354990" cy="728489"/>
          </a:xfrm>
          <a:custGeom>
            <a:avLst/>
            <a:gdLst>
              <a:gd name="connsiteX0" fmla="*/ 0 w 1354990"/>
              <a:gd name="connsiteY0" fmla="*/ 0 h 728489"/>
              <a:gd name="connsiteX1" fmla="*/ 1354990 w 1354990"/>
              <a:gd name="connsiteY1" fmla="*/ 0 h 728489"/>
              <a:gd name="connsiteX2" fmla="*/ 1354990 w 1354990"/>
              <a:gd name="connsiteY2" fmla="*/ 728489 h 728489"/>
              <a:gd name="connsiteX3" fmla="*/ 0 w 1354990"/>
              <a:gd name="connsiteY3" fmla="*/ 728489 h 728489"/>
              <a:gd name="connsiteX4" fmla="*/ 0 w 1354990"/>
              <a:gd name="connsiteY4" fmla="*/ 0 h 72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990" h="728489">
                <a:moveTo>
                  <a:pt x="0" y="0"/>
                </a:moveTo>
                <a:lnTo>
                  <a:pt x="1354990" y="0"/>
                </a:lnTo>
                <a:lnTo>
                  <a:pt x="1354990" y="728489"/>
                </a:lnTo>
                <a:lnTo>
                  <a:pt x="0" y="72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endParaRPr lang="en-US" sz="700" kern="1200"/>
          </a:p>
        </p:txBody>
      </p:sp>
      <p:sp>
        <p:nvSpPr>
          <p:cNvPr id="18" name="Rectangle 17">
            <a:extLst>
              <a:ext uri="{FF2B5EF4-FFF2-40B4-BE49-F238E27FC236}">
                <a16:creationId xmlns:a16="http://schemas.microsoft.com/office/drawing/2014/main" id="{8F70795A-AF95-B326-E215-FE113F2561B2}"/>
              </a:ext>
            </a:extLst>
          </p:cNvPr>
          <p:cNvSpPr/>
          <p:nvPr/>
        </p:nvSpPr>
        <p:spPr>
          <a:xfrm>
            <a:off x="3711666" y="4840158"/>
            <a:ext cx="1311281" cy="72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Rectangle 19">
            <a:extLst>
              <a:ext uri="{FF2B5EF4-FFF2-40B4-BE49-F238E27FC236}">
                <a16:creationId xmlns:a16="http://schemas.microsoft.com/office/drawing/2014/main" id="{BBA89D08-DB96-5A26-BDD7-9A9606EE8DBA}"/>
              </a:ext>
            </a:extLst>
          </p:cNvPr>
          <p:cNvSpPr/>
          <p:nvPr/>
        </p:nvSpPr>
        <p:spPr>
          <a:xfrm>
            <a:off x="4565824" y="3334798"/>
            <a:ext cx="1256428" cy="823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Current Territory</a:t>
            </a:r>
          </a:p>
        </p:txBody>
      </p:sp>
      <p:sp>
        <p:nvSpPr>
          <p:cNvPr id="3" name="TextBox 2">
            <a:extLst>
              <a:ext uri="{FF2B5EF4-FFF2-40B4-BE49-F238E27FC236}">
                <a16:creationId xmlns:a16="http://schemas.microsoft.com/office/drawing/2014/main" id="{DDF22379-CAAA-787A-7016-0818CFAB16A8}"/>
              </a:ext>
            </a:extLst>
          </p:cNvPr>
          <p:cNvSpPr txBox="1"/>
          <p:nvPr/>
        </p:nvSpPr>
        <p:spPr>
          <a:xfrm>
            <a:off x="7297966" y="4783817"/>
            <a:ext cx="4291203" cy="1569660"/>
          </a:xfrm>
          <a:prstGeom prst="rect">
            <a:avLst/>
          </a:prstGeom>
          <a:noFill/>
        </p:spPr>
        <p:txBody>
          <a:bodyPr wrap="square" rtlCol="0">
            <a:spAutoFit/>
          </a:bodyPr>
          <a:lstStyle/>
          <a:p>
            <a:r>
              <a:rPr lang="en-US" sz="2400" b="1" dirty="0"/>
              <a:t>Most states treat ancestral domain as under state sovereignty</a:t>
            </a:r>
          </a:p>
          <a:p>
            <a:r>
              <a:rPr lang="en-US" sz="2400" b="1" dirty="0"/>
              <a:t>with no rights to GRs</a:t>
            </a:r>
          </a:p>
        </p:txBody>
      </p:sp>
      <p:pic>
        <p:nvPicPr>
          <p:cNvPr id="5" name="Picture 4">
            <a:extLst>
              <a:ext uri="{FF2B5EF4-FFF2-40B4-BE49-F238E27FC236}">
                <a16:creationId xmlns:a16="http://schemas.microsoft.com/office/drawing/2014/main" id="{FC0C7078-0BA5-DFAB-C3CB-F1074D01618B}"/>
              </a:ext>
            </a:extLst>
          </p:cNvPr>
          <p:cNvPicPr>
            <a:picLocks noChangeAspect="1"/>
          </p:cNvPicPr>
          <p:nvPr/>
        </p:nvPicPr>
        <p:blipFill>
          <a:blip r:embed="rId2"/>
          <a:stretch>
            <a:fillRect/>
          </a:stretch>
        </p:blipFill>
        <p:spPr>
          <a:xfrm>
            <a:off x="760175" y="2353345"/>
            <a:ext cx="2974960" cy="1269841"/>
          </a:xfrm>
          <a:prstGeom prst="rect">
            <a:avLst/>
          </a:prstGeom>
        </p:spPr>
      </p:pic>
      <p:sp>
        <p:nvSpPr>
          <p:cNvPr id="8" name="Rectangle 7">
            <a:extLst>
              <a:ext uri="{FF2B5EF4-FFF2-40B4-BE49-F238E27FC236}">
                <a16:creationId xmlns:a16="http://schemas.microsoft.com/office/drawing/2014/main" id="{FE12622E-2238-889A-D991-E5AB050DB7AC}"/>
              </a:ext>
            </a:extLst>
          </p:cNvPr>
          <p:cNvSpPr/>
          <p:nvPr/>
        </p:nvSpPr>
        <p:spPr>
          <a:xfrm>
            <a:off x="1444797" y="2407331"/>
            <a:ext cx="172194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IK TK</a:t>
            </a:r>
          </a:p>
        </p:txBody>
      </p:sp>
      <p:sp>
        <p:nvSpPr>
          <p:cNvPr id="14" name="TextBox 13">
            <a:extLst>
              <a:ext uri="{FF2B5EF4-FFF2-40B4-BE49-F238E27FC236}">
                <a16:creationId xmlns:a16="http://schemas.microsoft.com/office/drawing/2014/main" id="{5DE8AA73-BA78-2E93-7136-E7CC60BB3EA8}"/>
              </a:ext>
            </a:extLst>
          </p:cNvPr>
          <p:cNvSpPr txBox="1"/>
          <p:nvPr/>
        </p:nvSpPr>
        <p:spPr>
          <a:xfrm>
            <a:off x="7297966" y="2552659"/>
            <a:ext cx="4364416" cy="1938992"/>
          </a:xfrm>
          <a:prstGeom prst="rect">
            <a:avLst/>
          </a:prstGeom>
          <a:noFill/>
        </p:spPr>
        <p:txBody>
          <a:bodyPr wrap="square" rtlCol="0">
            <a:spAutoFit/>
          </a:bodyPr>
          <a:lstStyle/>
          <a:p>
            <a:r>
              <a:rPr lang="en-US"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Rights to GRs only recognized if states recognize IP or LC them</a:t>
            </a:r>
          </a:p>
          <a:p>
            <a:endParaRPr lang="en-US"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Generally only for samples taken directly from IP or LC lands</a:t>
            </a:r>
          </a:p>
        </p:txBody>
      </p:sp>
      <p:cxnSp>
        <p:nvCxnSpPr>
          <p:cNvPr id="17" name="Straight Arrow Connector 16">
            <a:extLst>
              <a:ext uri="{FF2B5EF4-FFF2-40B4-BE49-F238E27FC236}">
                <a16:creationId xmlns:a16="http://schemas.microsoft.com/office/drawing/2014/main" id="{4A5B5686-3866-B390-08C0-31736E65B3A9}"/>
              </a:ext>
            </a:extLst>
          </p:cNvPr>
          <p:cNvCxnSpPr>
            <a:cxnSpLocks/>
            <a:endCxn id="20" idx="3"/>
          </p:cNvCxnSpPr>
          <p:nvPr/>
        </p:nvCxnSpPr>
        <p:spPr>
          <a:xfrm flipH="1" flipV="1">
            <a:off x="5822252" y="3746627"/>
            <a:ext cx="1475714" cy="29722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704207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55CA-8260-43AD-BC84-D53D15B1B595}"/>
              </a:ext>
            </a:extLst>
          </p:cNvPr>
          <p:cNvSpPr>
            <a:spLocks noGrp="1"/>
          </p:cNvSpPr>
          <p:nvPr>
            <p:ph type="title"/>
          </p:nvPr>
        </p:nvSpPr>
        <p:spPr/>
        <p:txBody>
          <a:bodyPr/>
          <a:lstStyle/>
          <a:p>
            <a:r>
              <a:rPr lang="en-US" dirty="0"/>
              <a:t>DSI adds to the complexity and challenges of the ABS / NP model</a:t>
            </a:r>
          </a:p>
        </p:txBody>
      </p:sp>
      <p:sp>
        <p:nvSpPr>
          <p:cNvPr id="8" name="Content Placeholder 7">
            <a:extLst>
              <a:ext uri="{FF2B5EF4-FFF2-40B4-BE49-F238E27FC236}">
                <a16:creationId xmlns:a16="http://schemas.microsoft.com/office/drawing/2014/main" id="{C3C6988B-4876-4BEB-97C6-E3A14C89021E}"/>
              </a:ext>
            </a:extLst>
          </p:cNvPr>
          <p:cNvSpPr txBox="1">
            <a:spLocks noGrp="1"/>
          </p:cNvSpPr>
          <p:nvPr>
            <p:ph idx="1"/>
          </p:nvPr>
        </p:nvSpPr>
        <p:spPr>
          <a:xfrm>
            <a:off x="2589213" y="2133600"/>
            <a:ext cx="8915400" cy="4119076"/>
          </a:xfrm>
          <a:prstGeom prst="rect">
            <a:avLst/>
          </a:prstGeom>
          <a:noFill/>
        </p:spPr>
        <p:txBody>
          <a:bodyPr wrap="square" rtlCol="0">
            <a:spAutoFit/>
          </a:bodyPr>
          <a:lstStyle/>
          <a:p>
            <a:r>
              <a:rPr lang="en-US" sz="2400" dirty="0"/>
              <a:t>ABS and NP don’t deal with technical issues at the genome level</a:t>
            </a:r>
          </a:p>
          <a:p>
            <a:r>
              <a:rPr lang="en-US" sz="2400" dirty="0"/>
              <a:t>Legal treatment of biological samples relatively straightforward</a:t>
            </a:r>
          </a:p>
          <a:p>
            <a:pPr lvl="1"/>
            <a:r>
              <a:rPr lang="en-US" sz="2200" dirty="0"/>
              <a:t>Owner of sample taken from lands, waters and territories </a:t>
            </a:r>
            <a:r>
              <a:rPr lang="en-US" sz="2000" dirty="0"/>
              <a:t>has dominant control over terms of MAT of what can be done with sample containing GRs, regardless of genetic structure and dynamics</a:t>
            </a:r>
            <a:endParaRPr lang="en-US" sz="2400" dirty="0"/>
          </a:p>
          <a:p>
            <a:r>
              <a:rPr lang="en-US" sz="2400" dirty="0"/>
              <a:t>Moving from Newtonian genetics to quantum genetics</a:t>
            </a:r>
            <a:endParaRPr lang="en-US" dirty="0"/>
          </a:p>
          <a:p>
            <a:endParaRPr lang="en-US" dirty="0"/>
          </a:p>
        </p:txBody>
      </p:sp>
    </p:spTree>
    <p:extLst>
      <p:ext uri="{BB962C8B-B14F-4D97-AF65-F5344CB8AC3E}">
        <p14:creationId xmlns:p14="http://schemas.microsoft.com/office/powerpoint/2010/main" val="1348744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55CA-8260-43AD-BC84-D53D15B1B595}"/>
              </a:ext>
            </a:extLst>
          </p:cNvPr>
          <p:cNvSpPr>
            <a:spLocks noGrp="1"/>
          </p:cNvSpPr>
          <p:nvPr>
            <p:ph type="title"/>
          </p:nvPr>
        </p:nvSpPr>
        <p:spPr/>
        <p:txBody>
          <a:bodyPr/>
          <a:lstStyle/>
          <a:p>
            <a:r>
              <a:rPr lang="en-US" dirty="0"/>
              <a:t>It is (relatively) easy to divide bodies</a:t>
            </a:r>
            <a:br>
              <a:rPr lang="en-US" dirty="0"/>
            </a:br>
            <a:r>
              <a:rPr lang="en-US" dirty="0"/>
              <a:t>of animals and plants</a:t>
            </a:r>
          </a:p>
        </p:txBody>
      </p:sp>
      <p:sp>
        <p:nvSpPr>
          <p:cNvPr id="8" name="Content Placeholder 7">
            <a:extLst>
              <a:ext uri="{FF2B5EF4-FFF2-40B4-BE49-F238E27FC236}">
                <a16:creationId xmlns:a16="http://schemas.microsoft.com/office/drawing/2014/main" id="{C3C6988B-4876-4BEB-97C6-E3A14C89021E}"/>
              </a:ext>
            </a:extLst>
          </p:cNvPr>
          <p:cNvSpPr txBox="1">
            <a:spLocks noGrp="1"/>
          </p:cNvSpPr>
          <p:nvPr>
            <p:ph idx="1"/>
          </p:nvPr>
        </p:nvSpPr>
        <p:spPr>
          <a:xfrm>
            <a:off x="2589213" y="2133600"/>
            <a:ext cx="8915400" cy="774571"/>
          </a:xfrm>
          <a:prstGeom prst="rect">
            <a:avLst/>
          </a:prstGeom>
          <a:noFill/>
        </p:spPr>
        <p:txBody>
          <a:bodyPr wrap="square" rtlCol="0">
            <a:spAutoFit/>
          </a:bodyPr>
          <a:lstStyle/>
          <a:p>
            <a:endParaRPr lang="en-US" dirty="0"/>
          </a:p>
          <a:p>
            <a:endParaRPr lang="en-US" dirty="0"/>
          </a:p>
        </p:txBody>
      </p:sp>
      <p:graphicFrame>
        <p:nvGraphicFramePr>
          <p:cNvPr id="4" name="Object 3">
            <a:extLst>
              <a:ext uri="{FF2B5EF4-FFF2-40B4-BE49-F238E27FC236}">
                <a16:creationId xmlns:a16="http://schemas.microsoft.com/office/drawing/2014/main" id="{85EC307B-E452-4A15-A115-00AA64EE3AE5}"/>
              </a:ext>
            </a:extLst>
          </p:cNvPr>
          <p:cNvGraphicFramePr>
            <a:graphicFrameLocks noChangeAspect="1"/>
          </p:cNvGraphicFramePr>
          <p:nvPr/>
        </p:nvGraphicFramePr>
        <p:xfrm>
          <a:off x="3215481" y="1347787"/>
          <a:ext cx="7662863" cy="5510213"/>
        </p:xfrm>
        <a:graphic>
          <a:graphicData uri="http://schemas.openxmlformats.org/presentationml/2006/ole">
            <mc:AlternateContent xmlns:mc="http://schemas.openxmlformats.org/markup-compatibility/2006">
              <mc:Choice xmlns:v="urn:schemas-microsoft-com:vml" Requires="v">
                <p:oleObj name="SmartDraw" r:id="rId2" imgW="7662600" imgH="5510520" progId="SmartDraw.2">
                  <p:embed/>
                </p:oleObj>
              </mc:Choice>
              <mc:Fallback>
                <p:oleObj name="SmartDraw" r:id="rId2" imgW="7662600" imgH="5510520" progId="SmartDraw.2">
                  <p:embed/>
                  <p:pic>
                    <p:nvPicPr>
                      <p:cNvPr id="4" name="Object 3">
                        <a:extLst>
                          <a:ext uri="{FF2B5EF4-FFF2-40B4-BE49-F238E27FC236}">
                            <a16:creationId xmlns:a16="http://schemas.microsoft.com/office/drawing/2014/main" id="{85EC307B-E452-4A15-A115-00AA64EE3AE5}"/>
                          </a:ext>
                        </a:extLst>
                      </p:cNvPr>
                      <p:cNvPicPr/>
                      <p:nvPr/>
                    </p:nvPicPr>
                    <p:blipFill>
                      <a:blip r:embed="rId3"/>
                      <a:stretch>
                        <a:fillRect/>
                      </a:stretch>
                    </p:blipFill>
                    <p:spPr>
                      <a:xfrm>
                        <a:off x="3215481" y="1347787"/>
                        <a:ext cx="7662863" cy="5510213"/>
                      </a:xfrm>
                      <a:prstGeom prst="rect">
                        <a:avLst/>
                      </a:prstGeom>
                    </p:spPr>
                  </p:pic>
                </p:oleObj>
              </mc:Fallback>
            </mc:AlternateContent>
          </a:graphicData>
        </a:graphic>
      </p:graphicFrame>
    </p:spTree>
    <p:extLst>
      <p:ext uri="{BB962C8B-B14F-4D97-AF65-F5344CB8AC3E}">
        <p14:creationId xmlns:p14="http://schemas.microsoft.com/office/powerpoint/2010/main" val="3685313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416446" y="941695"/>
            <a:ext cx="8915399" cy="725738"/>
          </a:xfrm>
        </p:spPr>
        <p:txBody>
          <a:bodyPr>
            <a:normAutofit fontScale="90000"/>
          </a:bodyPr>
          <a:lstStyle/>
          <a:p>
            <a:r>
              <a:rPr lang="en-US" dirty="0"/>
              <a:t>Convention on Biological Diversity 1992</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167831" y="1946467"/>
            <a:ext cx="8915399" cy="4601912"/>
          </a:xfrm>
        </p:spPr>
        <p:txBody>
          <a:bodyPr>
            <a:normAutofit/>
          </a:bodyPr>
          <a:lstStyle/>
          <a:p>
            <a:r>
              <a:rPr lang="en-US" sz="2400" b="1" dirty="0">
                <a:solidFill>
                  <a:srgbClr val="0D0D0D"/>
                </a:solidFill>
                <a:latin typeface="Calibri" panose="020F0502020204030204" pitchFamily="34" charset="0"/>
                <a:ea typeface="Calibri" panose="020F0502020204030204" pitchFamily="34" charset="0"/>
                <a:cs typeface="Calibri" panose="020F0502020204030204" pitchFamily="34" charset="0"/>
              </a:rPr>
              <a:t>Started in 1987 with United Nations Environmental Program</a:t>
            </a:r>
          </a:p>
          <a:p>
            <a:endParaRPr lang="en-US" sz="2400" b="1" dirty="0">
              <a:solidFill>
                <a:srgbClr val="0D0D0D"/>
              </a:solidFill>
              <a:latin typeface="Calibri" panose="020F0502020204030204" pitchFamily="34" charset="0"/>
              <a:ea typeface="Calibri" panose="020F0502020204030204" pitchFamily="34" charset="0"/>
              <a:cs typeface="Calibri" panose="020F0502020204030204" pitchFamily="34" charset="0"/>
            </a:endParaRPr>
          </a:p>
          <a:p>
            <a:r>
              <a:rPr lang="en-US" sz="24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Ad Hoc Working Group of Experts on Biological Diversity</a:t>
            </a:r>
          </a:p>
          <a:p>
            <a:endParaRPr lang="en-US" sz="2400" b="1"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4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Started as a “nature conservation” negotiation</a:t>
            </a:r>
          </a:p>
          <a:p>
            <a:endParaRPr lang="en-US" sz="2400" b="1" kern="1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4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Brundtland report (1988): Introduced sustainable development and added humans into the picture</a:t>
            </a:r>
          </a:p>
          <a:p>
            <a:endParaRPr lang="en-US" b="1" dirty="0">
              <a:solidFill>
                <a:srgbClr val="0D0D0D"/>
              </a:solidFill>
              <a:latin typeface="Söhne"/>
            </a:endParaRPr>
          </a:p>
          <a:p>
            <a:endParaRPr lang="en-US" b="1" dirty="0">
              <a:solidFill>
                <a:srgbClr val="0D0D0D"/>
              </a:solidFill>
              <a:latin typeface="Söhne"/>
            </a:endParaRPr>
          </a:p>
          <a:p>
            <a:endParaRPr lang="en-US" b="1" dirty="0"/>
          </a:p>
        </p:txBody>
      </p:sp>
    </p:spTree>
    <p:extLst>
      <p:ext uri="{BB962C8B-B14F-4D97-AF65-F5344CB8AC3E}">
        <p14:creationId xmlns:p14="http://schemas.microsoft.com/office/powerpoint/2010/main" val="2053695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89212" y="20285"/>
            <a:ext cx="8915399" cy="1185123"/>
          </a:xfrm>
        </p:spPr>
        <p:txBody>
          <a:bodyPr>
            <a:normAutofit fontScale="90000"/>
          </a:bodyPr>
          <a:lstStyle/>
          <a:p>
            <a:r>
              <a:rPr lang="en-US" sz="3600" b="1" dirty="0"/>
              <a:t>Samples containing DNA (relatively) easy to control as a sample wholly under control</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589213" y="1301751"/>
            <a:ext cx="8915399" cy="4601912"/>
          </a:xfrm>
        </p:spPr>
        <p:txBody>
          <a:bodyPr>
            <a:normAutofit/>
          </a:bodyPr>
          <a:lstStyle/>
          <a:p>
            <a:r>
              <a:rPr lang="en-US" sz="1800" b="1" dirty="0">
                <a:solidFill>
                  <a:srgbClr val="FF0000"/>
                </a:solidFill>
              </a:rPr>
              <a:t>															</a:t>
            </a:r>
          </a:p>
          <a:p>
            <a:r>
              <a:rPr lang="en-US" b="1" dirty="0">
                <a:solidFill>
                  <a:srgbClr val="FF0000"/>
                </a:solidFill>
              </a:rPr>
              <a:t>Associated TK</a:t>
            </a:r>
            <a:endParaRPr lang="en-US" b="1" dirty="0"/>
          </a:p>
        </p:txBody>
      </p:sp>
      <p:sp>
        <p:nvSpPr>
          <p:cNvPr id="4" name="Oval 3">
            <a:extLst>
              <a:ext uri="{FF2B5EF4-FFF2-40B4-BE49-F238E27FC236}">
                <a16:creationId xmlns:a16="http://schemas.microsoft.com/office/drawing/2014/main" id="{4C68FC5A-A422-EAA6-F476-CBFD54F27E7B}"/>
              </a:ext>
            </a:extLst>
          </p:cNvPr>
          <p:cNvSpPr/>
          <p:nvPr/>
        </p:nvSpPr>
        <p:spPr>
          <a:xfrm>
            <a:off x="4494820" y="1739978"/>
            <a:ext cx="4634899" cy="4163685"/>
          </a:xfrm>
          <a:prstGeom prst="ellipse">
            <a:avLst/>
          </a:prstGeom>
          <a:gradFill>
            <a:gsLst>
              <a:gs pos="0">
                <a:schemeClr val="bg2">
                  <a:tint val="90000"/>
                  <a:lumMod val="120000"/>
                </a:schemeClr>
              </a:gs>
              <a:gs pos="100000">
                <a:schemeClr val="bg2">
                  <a:shade val="98000"/>
                  <a:satMod val="120000"/>
                  <a:lumMod val="9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23159799-D2CB-F79A-2857-3EF3A189789F}"/>
              </a:ext>
            </a:extLst>
          </p:cNvPr>
          <p:cNvSpPr txBox="1"/>
          <p:nvPr/>
        </p:nvSpPr>
        <p:spPr>
          <a:xfrm>
            <a:off x="5655359" y="2889791"/>
            <a:ext cx="2998315" cy="1569660"/>
          </a:xfrm>
          <a:prstGeom prst="rect">
            <a:avLst/>
          </a:prstGeom>
          <a:noFill/>
        </p:spPr>
        <p:txBody>
          <a:bodyPr wrap="square" rtlCol="0">
            <a:spAutoFit/>
          </a:bodyPr>
          <a:lstStyle/>
          <a:p>
            <a:r>
              <a:rPr lang="en-US" sz="4800" b="1" dirty="0"/>
              <a:t>IPLC Territory</a:t>
            </a:r>
          </a:p>
        </p:txBody>
      </p:sp>
      <p:pic>
        <p:nvPicPr>
          <p:cNvPr id="10" name="Picture 9">
            <a:extLst>
              <a:ext uri="{FF2B5EF4-FFF2-40B4-BE49-F238E27FC236}">
                <a16:creationId xmlns:a16="http://schemas.microsoft.com/office/drawing/2014/main" id="{88BBD1CC-79CA-FF81-2596-4AC3C58B3D83}"/>
              </a:ext>
            </a:extLst>
          </p:cNvPr>
          <p:cNvPicPr>
            <a:picLocks noChangeAspect="1"/>
          </p:cNvPicPr>
          <p:nvPr/>
        </p:nvPicPr>
        <p:blipFill>
          <a:blip r:embed="rId2"/>
          <a:stretch>
            <a:fillRect/>
          </a:stretch>
        </p:blipFill>
        <p:spPr>
          <a:xfrm>
            <a:off x="6589755" y="4627302"/>
            <a:ext cx="430167" cy="981962"/>
          </a:xfrm>
          <a:prstGeom prst="rect">
            <a:avLst/>
          </a:prstGeom>
        </p:spPr>
      </p:pic>
      <p:sp>
        <p:nvSpPr>
          <p:cNvPr id="14" name="TextBox 13">
            <a:extLst>
              <a:ext uri="{FF2B5EF4-FFF2-40B4-BE49-F238E27FC236}">
                <a16:creationId xmlns:a16="http://schemas.microsoft.com/office/drawing/2014/main" id="{38DF8C00-BAA4-6388-B273-B0E93B0F0DD0}"/>
              </a:ext>
            </a:extLst>
          </p:cNvPr>
          <p:cNvSpPr txBox="1"/>
          <p:nvPr/>
        </p:nvSpPr>
        <p:spPr>
          <a:xfrm>
            <a:off x="7019922" y="4459451"/>
            <a:ext cx="1991866" cy="369332"/>
          </a:xfrm>
          <a:prstGeom prst="rect">
            <a:avLst/>
          </a:prstGeom>
          <a:noFill/>
        </p:spPr>
        <p:txBody>
          <a:bodyPr wrap="square" rtlCol="0">
            <a:spAutoFit/>
          </a:bodyPr>
          <a:lstStyle/>
          <a:p>
            <a:r>
              <a:rPr lang="en-US" b="1" dirty="0">
                <a:solidFill>
                  <a:srgbClr val="FF0000"/>
                </a:solidFill>
              </a:rPr>
              <a:t>+ Associated TK</a:t>
            </a:r>
          </a:p>
        </p:txBody>
      </p:sp>
      <p:sp>
        <p:nvSpPr>
          <p:cNvPr id="19" name="Rectangle 18">
            <a:extLst>
              <a:ext uri="{FF2B5EF4-FFF2-40B4-BE49-F238E27FC236}">
                <a16:creationId xmlns:a16="http://schemas.microsoft.com/office/drawing/2014/main" id="{AEAFE372-24A9-C73A-1D6A-4EFF0897095F}"/>
              </a:ext>
            </a:extLst>
          </p:cNvPr>
          <p:cNvSpPr/>
          <p:nvPr/>
        </p:nvSpPr>
        <p:spPr>
          <a:xfrm>
            <a:off x="6565318" y="4627302"/>
            <a:ext cx="493905" cy="100600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43051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983351" y="173420"/>
            <a:ext cx="8915399" cy="757270"/>
          </a:xfrm>
        </p:spPr>
        <p:txBody>
          <a:bodyPr>
            <a:normAutofit fontScale="90000"/>
          </a:bodyPr>
          <a:lstStyle/>
          <a:p>
            <a:r>
              <a:rPr lang="en-US" dirty="0"/>
              <a:t>Advances in Genetics</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243135" y="1183658"/>
            <a:ext cx="8915399" cy="5674342"/>
          </a:xfrm>
        </p:spPr>
        <p:txBody>
          <a:bodyPr anchor="ctr">
            <a:normAutofit lnSpcReduction="10000"/>
          </a:bodyPr>
          <a:lstStyle/>
          <a:p>
            <a:r>
              <a:rPr lang="en-US" sz="2400" b="1" dirty="0"/>
              <a:t>Big data, high-throughput analysis using 10-100+ samples, artificial intelligence, synthetic biology – do not use single samples</a:t>
            </a:r>
          </a:p>
          <a:p>
            <a:br>
              <a:rPr lang="en-US" sz="2400" b="1" kern="100" dirty="0">
                <a:effectLst/>
                <a:ea typeface="Aptos"/>
                <a:cs typeface="Times New Roman" panose="02020603050405020304" pitchFamily="18" charset="0"/>
              </a:rPr>
            </a:br>
            <a:r>
              <a:rPr lang="en-US" sz="2400" b="1" kern="100" dirty="0">
                <a:effectLst/>
                <a:ea typeface="Aptos"/>
                <a:cs typeface="Times New Roman" panose="02020603050405020304" pitchFamily="18" charset="0"/>
              </a:rPr>
              <a:t>Clustered regularly interspaced short palindromic repeats (CRISPR)</a:t>
            </a:r>
          </a:p>
          <a:p>
            <a:pPr marL="0" marR="0">
              <a:lnSpc>
                <a:spcPct val="107000"/>
              </a:lnSpc>
              <a:spcBef>
                <a:spcPts val="0"/>
              </a:spcBef>
              <a:spcAft>
                <a:spcPts val="800"/>
              </a:spcAft>
            </a:pPr>
            <a:endParaRPr lang="en-US" sz="2400" b="1" kern="100" dirty="0">
              <a:effectLst/>
              <a:ea typeface="Aptos"/>
              <a:cs typeface="Times New Roman" panose="02020603050405020304" pitchFamily="18" charset="0"/>
            </a:endParaRPr>
          </a:p>
          <a:p>
            <a:pPr marL="0" marR="0">
              <a:lnSpc>
                <a:spcPct val="107000"/>
              </a:lnSpc>
              <a:spcBef>
                <a:spcPts val="0"/>
              </a:spcBef>
              <a:spcAft>
                <a:spcPts val="800"/>
              </a:spcAft>
            </a:pPr>
            <a:r>
              <a:rPr lang="en-US" sz="2400" b="1" kern="100" dirty="0">
                <a:ea typeface="Aptos"/>
                <a:cs typeface="Times New Roman" panose="02020603050405020304" pitchFamily="18" charset="0"/>
              </a:rPr>
              <a:t>World Health Organization (WHO): pre-Covid problems with virus sharing</a:t>
            </a:r>
          </a:p>
          <a:p>
            <a:pPr marL="0" marR="0">
              <a:lnSpc>
                <a:spcPct val="107000"/>
              </a:lnSpc>
              <a:spcBef>
                <a:spcPts val="0"/>
              </a:spcBef>
              <a:spcAft>
                <a:spcPts val="800"/>
              </a:spcAft>
            </a:pPr>
            <a:endParaRPr lang="en-US" sz="2400" b="1" kern="100" dirty="0">
              <a:ea typeface="Aptos"/>
              <a:cs typeface="Times New Roman" panose="02020603050405020304" pitchFamily="18" charset="0"/>
            </a:endParaRPr>
          </a:p>
          <a:p>
            <a:pPr marL="0" marR="0">
              <a:lnSpc>
                <a:spcPct val="107000"/>
              </a:lnSpc>
              <a:spcBef>
                <a:spcPts val="0"/>
              </a:spcBef>
              <a:spcAft>
                <a:spcPts val="800"/>
              </a:spcAft>
            </a:pPr>
            <a:r>
              <a:rPr lang="en-US" sz="2400" b="1" kern="100" dirty="0">
                <a:ea typeface="Aptos"/>
                <a:cs typeface="Times New Roman" panose="02020603050405020304" pitchFamily="18" charset="0"/>
              </a:rPr>
              <a:t>Food and Agriculture Organization of the United Nations (FAO)</a:t>
            </a:r>
          </a:p>
          <a:p>
            <a:pPr marL="0" marR="0">
              <a:lnSpc>
                <a:spcPct val="107000"/>
              </a:lnSpc>
              <a:spcBef>
                <a:spcPts val="0"/>
              </a:spcBef>
              <a:spcAft>
                <a:spcPts val="800"/>
              </a:spcAft>
            </a:pPr>
            <a:r>
              <a:rPr lang="en-US" sz="2400" b="1" i="0" dirty="0">
                <a:solidFill>
                  <a:srgbClr val="5F6368"/>
                </a:solidFill>
                <a:effectLst/>
                <a:latin typeface="Roboto" panose="02000000000000000000" pitchFamily="2" charset="0"/>
              </a:rPr>
              <a:t>International Treaty on Plant Genetic</a:t>
            </a:r>
            <a:r>
              <a:rPr lang="en-US" sz="2400" b="0" i="0" dirty="0">
                <a:solidFill>
                  <a:srgbClr val="4D5156"/>
                </a:solidFill>
                <a:effectLst/>
                <a:latin typeface="Roboto" panose="02000000000000000000" pitchFamily="2" charset="0"/>
              </a:rPr>
              <a:t> </a:t>
            </a:r>
            <a:r>
              <a:rPr lang="en-US" sz="2400" b="1" i="0" dirty="0">
                <a:solidFill>
                  <a:srgbClr val="4D5156"/>
                </a:solidFill>
                <a:effectLst/>
                <a:latin typeface="Roboto" panose="02000000000000000000" pitchFamily="2" charset="0"/>
              </a:rPr>
              <a:t>Resources for Food and Agriculture (ITPGRFA) (2001)</a:t>
            </a:r>
            <a:endParaRPr lang="en-US" sz="2400" b="1" kern="100" dirty="0">
              <a:effectLst/>
              <a:ea typeface="Aptos"/>
              <a:cs typeface="Times New Roman" panose="02020603050405020304" pitchFamily="18" charset="0"/>
            </a:endParaRPr>
          </a:p>
          <a:p>
            <a:pPr marL="0" marR="0">
              <a:lnSpc>
                <a:spcPct val="107000"/>
              </a:lnSpc>
              <a:spcBef>
                <a:spcPts val="0"/>
              </a:spcBef>
              <a:spcAft>
                <a:spcPts val="800"/>
              </a:spcAft>
            </a:pPr>
            <a:endParaRPr lang="en-US" sz="1800" b="1" kern="100" dirty="0">
              <a:effectLst/>
              <a:ea typeface="Aptos"/>
              <a:cs typeface="Times New Roman" panose="02020603050405020304" pitchFamily="18" charset="0"/>
            </a:endParaRPr>
          </a:p>
        </p:txBody>
      </p:sp>
    </p:spTree>
    <p:extLst>
      <p:ext uri="{BB962C8B-B14F-4D97-AF65-F5344CB8AC3E}">
        <p14:creationId xmlns:p14="http://schemas.microsoft.com/office/powerpoint/2010/main" val="1639589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55CA-8260-43AD-BC84-D53D15B1B595}"/>
              </a:ext>
            </a:extLst>
          </p:cNvPr>
          <p:cNvSpPr>
            <a:spLocks noGrp="1"/>
          </p:cNvSpPr>
          <p:nvPr>
            <p:ph type="title"/>
          </p:nvPr>
        </p:nvSpPr>
        <p:spPr>
          <a:xfrm>
            <a:off x="2466801" y="373392"/>
            <a:ext cx="8911687" cy="1280890"/>
          </a:xfrm>
        </p:spPr>
        <p:txBody>
          <a:bodyPr>
            <a:normAutofit/>
          </a:bodyPr>
          <a:lstStyle/>
          <a:p>
            <a:r>
              <a:rPr lang="en-US" dirty="0"/>
              <a:t>Omics</a:t>
            </a:r>
            <a:r>
              <a:rPr lang="en-US" b="1" dirty="0"/>
              <a:t> - </a:t>
            </a:r>
            <a:r>
              <a:rPr lang="en-US" sz="3600" dirty="0"/>
              <a:t>not just a single genome</a:t>
            </a:r>
            <a:br>
              <a:rPr lang="en-US" sz="3600" b="1" dirty="0"/>
            </a:br>
            <a:r>
              <a:rPr lang="en-US" sz="2000" dirty="0"/>
              <a:t>metagenomics, transcriptomics, metabolomics, </a:t>
            </a:r>
            <a:r>
              <a:rPr lang="en-US" sz="2000" dirty="0" err="1"/>
              <a:t>proteonomics</a:t>
            </a:r>
            <a:r>
              <a:rPr lang="en-US" sz="2000" dirty="0"/>
              <a:t>, microbiomics, environmental DNA – not simply sequence information</a:t>
            </a:r>
          </a:p>
        </p:txBody>
      </p:sp>
      <p:sp>
        <p:nvSpPr>
          <p:cNvPr id="8" name="Content Placeholder 7">
            <a:extLst>
              <a:ext uri="{FF2B5EF4-FFF2-40B4-BE49-F238E27FC236}">
                <a16:creationId xmlns:a16="http://schemas.microsoft.com/office/drawing/2014/main" id="{C3C6988B-4876-4BEB-97C6-E3A14C89021E}"/>
              </a:ext>
            </a:extLst>
          </p:cNvPr>
          <p:cNvSpPr txBox="1">
            <a:spLocks noGrp="1"/>
          </p:cNvSpPr>
          <p:nvPr>
            <p:ph idx="1"/>
          </p:nvPr>
        </p:nvSpPr>
        <p:spPr>
          <a:xfrm>
            <a:off x="3539239" y="2667989"/>
            <a:ext cx="8184510" cy="774571"/>
          </a:xfrm>
          <a:prstGeom prst="rect">
            <a:avLst/>
          </a:prstGeom>
          <a:noFill/>
        </p:spPr>
        <p:txBody>
          <a:bodyPr wrap="square" rtlCol="0">
            <a:spAutoFit/>
          </a:bodyPr>
          <a:lstStyle/>
          <a:p>
            <a:endParaRPr lang="en-US" dirty="0"/>
          </a:p>
          <a:p>
            <a:endParaRPr lang="en-US" dirty="0"/>
          </a:p>
        </p:txBody>
      </p:sp>
      <p:pic>
        <p:nvPicPr>
          <p:cNvPr id="1026" name="Picture 2">
            <a:extLst>
              <a:ext uri="{FF2B5EF4-FFF2-40B4-BE49-F238E27FC236}">
                <a16:creationId xmlns:a16="http://schemas.microsoft.com/office/drawing/2014/main" id="{6885A013-CDF2-4DD2-AB4B-575848663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440" y="1926378"/>
            <a:ext cx="4453246" cy="49316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7C84F3C-2F34-46A7-815E-1684F9377678}"/>
              </a:ext>
            </a:extLst>
          </p:cNvPr>
          <p:cNvPicPr>
            <a:picLocks noChangeAspect="1"/>
          </p:cNvPicPr>
          <p:nvPr/>
        </p:nvPicPr>
        <p:blipFill>
          <a:blip r:embed="rId3"/>
          <a:stretch>
            <a:fillRect/>
          </a:stretch>
        </p:blipFill>
        <p:spPr>
          <a:xfrm>
            <a:off x="5879617" y="3271143"/>
            <a:ext cx="760701" cy="734179"/>
          </a:xfrm>
          <a:prstGeom prst="rect">
            <a:avLst/>
          </a:prstGeom>
        </p:spPr>
      </p:pic>
      <p:pic>
        <p:nvPicPr>
          <p:cNvPr id="6" name="Picture 5">
            <a:extLst>
              <a:ext uri="{FF2B5EF4-FFF2-40B4-BE49-F238E27FC236}">
                <a16:creationId xmlns:a16="http://schemas.microsoft.com/office/drawing/2014/main" id="{B965FFBE-8759-4280-8D26-ABCF2E9E9FA2}"/>
              </a:ext>
            </a:extLst>
          </p:cNvPr>
          <p:cNvPicPr>
            <a:picLocks noChangeAspect="1"/>
          </p:cNvPicPr>
          <p:nvPr/>
        </p:nvPicPr>
        <p:blipFill>
          <a:blip r:embed="rId3"/>
          <a:stretch>
            <a:fillRect/>
          </a:stretch>
        </p:blipFill>
        <p:spPr>
          <a:xfrm>
            <a:off x="5427529" y="5830405"/>
            <a:ext cx="904175" cy="872651"/>
          </a:xfrm>
          <a:prstGeom prst="rect">
            <a:avLst/>
          </a:prstGeom>
        </p:spPr>
      </p:pic>
      <p:pic>
        <p:nvPicPr>
          <p:cNvPr id="1028" name="Picture 4">
            <a:extLst>
              <a:ext uri="{FF2B5EF4-FFF2-40B4-BE49-F238E27FC236}">
                <a16:creationId xmlns:a16="http://schemas.microsoft.com/office/drawing/2014/main" id="{7E2DC7B1-A2FB-4070-900B-69BE760150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0513" y="4562846"/>
            <a:ext cx="2438400" cy="21526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6FB013-4C43-4ACC-98BE-034B1E644AC6}"/>
              </a:ext>
            </a:extLst>
          </p:cNvPr>
          <p:cNvSpPr txBox="1"/>
          <p:nvPr/>
        </p:nvSpPr>
        <p:spPr>
          <a:xfrm>
            <a:off x="2042555" y="1926378"/>
            <a:ext cx="3087585" cy="4801314"/>
          </a:xfrm>
          <a:prstGeom prst="rect">
            <a:avLst/>
          </a:prstGeom>
          <a:noFill/>
        </p:spPr>
        <p:txBody>
          <a:bodyPr wrap="square" rtlCol="0">
            <a:spAutoFit/>
          </a:bodyPr>
          <a:lstStyle/>
          <a:p>
            <a:r>
              <a:rPr lang="en-US" dirty="0"/>
              <a:t>Three Sisters indigenous cultivation system</a:t>
            </a:r>
          </a:p>
          <a:p>
            <a:endParaRPr lang="en-US" dirty="0"/>
          </a:p>
          <a:p>
            <a:r>
              <a:rPr lang="en-US" dirty="0"/>
              <a:t>wild crop companions</a:t>
            </a:r>
          </a:p>
          <a:p>
            <a:endParaRPr lang="en-US" dirty="0"/>
          </a:p>
          <a:p>
            <a:r>
              <a:rPr lang="en-US" dirty="0"/>
              <a:t>Bacteria and mycorrhiza (fungi) genomes involved in nitrogen fixation</a:t>
            </a:r>
          </a:p>
          <a:p>
            <a:endParaRPr lang="en-US" dirty="0"/>
          </a:p>
          <a:p>
            <a:r>
              <a:rPr lang="en-US" dirty="0"/>
              <a:t>Mycorrhiza genomes involved in nutrient and energy transfer</a:t>
            </a:r>
          </a:p>
          <a:p>
            <a:endParaRPr lang="en-US" dirty="0"/>
          </a:p>
          <a:p>
            <a:r>
              <a:rPr lang="en-US" dirty="0"/>
              <a:t>Microbiomes in the soil, on leaves and stems</a:t>
            </a:r>
          </a:p>
          <a:p>
            <a:endParaRPr lang="en-US" dirty="0"/>
          </a:p>
          <a:p>
            <a:r>
              <a:rPr lang="en-US" dirty="0" err="1"/>
              <a:t>Symbiomes</a:t>
            </a:r>
            <a:r>
              <a:rPr lang="en-US" dirty="0"/>
              <a:t> / </a:t>
            </a:r>
            <a:r>
              <a:rPr lang="en-US" dirty="0" err="1"/>
              <a:t>Anthromes</a:t>
            </a:r>
            <a:endParaRPr lang="en-US" dirty="0"/>
          </a:p>
        </p:txBody>
      </p:sp>
    </p:spTree>
    <p:extLst>
      <p:ext uri="{BB962C8B-B14F-4D97-AF65-F5344CB8AC3E}">
        <p14:creationId xmlns:p14="http://schemas.microsoft.com/office/powerpoint/2010/main" val="934234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D3E30E97-2404-B91E-E2DD-09000E654124}"/>
              </a:ext>
            </a:extLst>
          </p:cNvPr>
          <p:cNvSpPr txBox="1">
            <a:spLocks/>
          </p:cNvSpPr>
          <p:nvPr/>
        </p:nvSpPr>
        <p:spPr>
          <a:xfrm>
            <a:off x="2589213" y="2027686"/>
            <a:ext cx="8915399" cy="4830314"/>
          </a:xfrm>
          <a:prstGeom prst="rect">
            <a:avLst/>
          </a:prstGeom>
        </p:spPr>
        <p:txBody>
          <a:bodyPr vert="horz" lIns="91440" tIns="45720" rIns="91440" bIns="45720" rtlCol="0" anchor="t">
            <a:normAutofit lnSpcReduction="1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n-US" sz="2400" b="1" dirty="0">
                <a:latin typeface="Calibri" panose="020F0502020204030204" pitchFamily="34" charset="0"/>
                <a:ea typeface="Calibri" panose="020F0502020204030204" pitchFamily="34" charset="0"/>
                <a:cs typeface="Calibri" panose="020F0502020204030204" pitchFamily="34" charset="0"/>
              </a:rPr>
              <a:t>Patents are granted for novel, non-obvious and inventive steps. Naturally occurring genes generally not patentable: no intellectual property.</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Naturally occurring genes in many states cannot be patented, as they are n</a:t>
            </a:r>
            <a:r>
              <a:rPr lang="en-US" sz="2400" b="1"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aturally occurring products of nature.</a:t>
            </a:r>
            <a:endParaRPr lang="en-US" sz="2400" b="1" dirty="0">
              <a:latin typeface="Calibri" panose="020F0502020204030204" pitchFamily="34" charset="0"/>
              <a:ea typeface="Calibri" panose="020F0502020204030204" pitchFamily="34" charset="0"/>
              <a:cs typeface="Calibri" panose="020F0502020204030204" pitchFamily="34" charset="0"/>
            </a:endParaRPr>
          </a:p>
          <a:p>
            <a:endParaRPr lang="en-US" sz="24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rgbClr val="222222"/>
                </a:solidFill>
                <a:latin typeface="Calibri" panose="020F0502020204030204" pitchFamily="34" charset="0"/>
                <a:ea typeface="Calibri" panose="020F0502020204030204" pitchFamily="34" charset="0"/>
                <a:cs typeface="Calibri" panose="020F0502020204030204" pitchFamily="34" charset="0"/>
              </a:rPr>
              <a:t>“Wild” biodiversity, crops and breeds, and human genes under different regimes (but share many gene sequences).</a:t>
            </a:r>
          </a:p>
          <a:p>
            <a:endParaRPr lang="en-US" sz="2400" b="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rgbClr val="222222"/>
                </a:solidFill>
                <a:latin typeface="Calibri" panose="020F0502020204030204" pitchFamily="34" charset="0"/>
                <a:ea typeface="Calibri" panose="020F0502020204030204" pitchFamily="34" charset="0"/>
                <a:cs typeface="Calibri" panose="020F0502020204030204" pitchFamily="34" charset="0"/>
              </a:rPr>
              <a:t>Data sovereignty of IPs and LCs difficult to apply – only control of data generated on IP or LC territories.</a:t>
            </a:r>
          </a:p>
          <a:p>
            <a:endParaRPr lang="en-US" sz="2400" b="1" dirty="0">
              <a:solidFill>
                <a:srgbClr val="222222"/>
              </a:solidFill>
              <a:latin typeface="proxima_nova_rgregular"/>
            </a:endParaRPr>
          </a:p>
          <a:p>
            <a:endParaRPr lang="en-US" sz="2800" b="1"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
        <p:nvSpPr>
          <p:cNvPr id="2" name="Title 1">
            <a:extLst>
              <a:ext uri="{FF2B5EF4-FFF2-40B4-BE49-F238E27FC236}">
                <a16:creationId xmlns:a16="http://schemas.microsoft.com/office/drawing/2014/main" id="{061BE17E-FC45-E148-7B8A-9FC25495FFAB}"/>
              </a:ext>
            </a:extLst>
          </p:cNvPr>
          <p:cNvSpPr>
            <a:spLocks noGrp="1"/>
          </p:cNvSpPr>
          <p:nvPr>
            <p:ph type="ctrTitle"/>
          </p:nvPr>
        </p:nvSpPr>
        <p:spPr>
          <a:xfrm>
            <a:off x="2589213" y="154523"/>
            <a:ext cx="8724907" cy="1599628"/>
          </a:xfrm>
        </p:spPr>
        <p:txBody>
          <a:bodyPr>
            <a:normAutofit fontScale="90000"/>
          </a:bodyPr>
          <a:lstStyle/>
          <a:p>
            <a:r>
              <a:rPr lang="en-US" dirty="0"/>
              <a:t>Challenges to gene sovereignty regime</a:t>
            </a:r>
          </a:p>
        </p:txBody>
      </p:sp>
    </p:spTree>
    <p:extLst>
      <p:ext uri="{BB962C8B-B14F-4D97-AF65-F5344CB8AC3E}">
        <p14:creationId xmlns:p14="http://schemas.microsoft.com/office/powerpoint/2010/main" val="1759515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2C4D-6DA8-8306-56E2-A36A1234953F}"/>
              </a:ext>
            </a:extLst>
          </p:cNvPr>
          <p:cNvSpPr>
            <a:spLocks noGrp="1"/>
          </p:cNvSpPr>
          <p:nvPr>
            <p:ph type="title"/>
          </p:nvPr>
        </p:nvSpPr>
        <p:spPr/>
        <p:txBody>
          <a:bodyPr/>
          <a:lstStyle/>
          <a:p>
            <a:r>
              <a:rPr lang="en-US" dirty="0"/>
              <a:t>End Day 1</a:t>
            </a:r>
          </a:p>
        </p:txBody>
      </p:sp>
      <p:sp>
        <p:nvSpPr>
          <p:cNvPr id="3" name="Content Placeholder 2">
            <a:extLst>
              <a:ext uri="{FF2B5EF4-FFF2-40B4-BE49-F238E27FC236}">
                <a16:creationId xmlns:a16="http://schemas.microsoft.com/office/drawing/2014/main" id="{563D4A73-240E-7EAD-3FF7-FDF30E35A1E3}"/>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89587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424535" y="0"/>
            <a:ext cx="8915399" cy="1860856"/>
          </a:xfrm>
        </p:spPr>
        <p:txBody>
          <a:bodyPr>
            <a:normAutofit/>
          </a:bodyPr>
          <a:lstStyle/>
          <a:p>
            <a:r>
              <a:rPr lang="en-US" dirty="0"/>
              <a:t>Digital Sequence Information (DSI)</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40259" y="2117445"/>
            <a:ext cx="8915399" cy="3821240"/>
          </a:xfrm>
        </p:spPr>
        <p:txBody>
          <a:bodyPr anchor="ctr">
            <a:noAutofit/>
          </a:bodyPr>
          <a:lstStyle/>
          <a:p>
            <a:r>
              <a:rPr lang="en-US" b="1" dirty="0"/>
              <a:t>Most gene sequences are shared very widely within and between species </a:t>
            </a:r>
          </a:p>
          <a:p>
            <a:r>
              <a:rPr lang="en-US" b="1" dirty="0"/>
              <a:t>No control over natural species, seed, pollen movement</a:t>
            </a:r>
          </a:p>
          <a:p>
            <a:endParaRPr lang="en-US" b="1" dirty="0"/>
          </a:p>
          <a:p>
            <a:r>
              <a:rPr lang="en-US" b="1" dirty="0"/>
              <a:t>Difficulty identifying what is unique to a territory: </a:t>
            </a:r>
          </a:p>
          <a:p>
            <a:r>
              <a:rPr lang="en-US" b="1" dirty="0"/>
              <a:t>Even if a species is endemic to a territory, most genes are not (</a:t>
            </a:r>
            <a:r>
              <a:rPr lang="en-US" b="1" dirty="0">
                <a:solidFill>
                  <a:srgbClr val="00B0F0"/>
                </a:solidFill>
              </a:rPr>
              <a:t>but some are</a:t>
            </a:r>
            <a:r>
              <a:rPr lang="en-US" b="1" dirty="0"/>
              <a:t>)</a:t>
            </a:r>
          </a:p>
          <a:p>
            <a:endParaRPr lang="en-US" b="1" dirty="0"/>
          </a:p>
          <a:p>
            <a:r>
              <a:rPr lang="en-US" b="1" dirty="0"/>
              <a:t>Species and genes migrate: off of and onto LC lands, waters and territories</a:t>
            </a:r>
          </a:p>
          <a:p>
            <a:endParaRPr lang="en-US" b="1" dirty="0"/>
          </a:p>
          <a:p>
            <a:r>
              <a:rPr lang="en-US" b="1" dirty="0"/>
              <a:t>Trillions of small gene sequences already out there</a:t>
            </a:r>
          </a:p>
        </p:txBody>
      </p:sp>
    </p:spTree>
    <p:extLst>
      <p:ext uri="{BB962C8B-B14F-4D97-AF65-F5344CB8AC3E}">
        <p14:creationId xmlns:p14="http://schemas.microsoft.com/office/powerpoint/2010/main" val="406288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89213" y="228601"/>
            <a:ext cx="8915399" cy="725738"/>
          </a:xfrm>
        </p:spPr>
        <p:txBody>
          <a:bodyPr>
            <a:normAutofit/>
          </a:bodyPr>
          <a:lstStyle/>
          <a:p>
            <a:r>
              <a:rPr lang="en-US" sz="4000" b="1" dirty="0"/>
              <a:t>Drawings of Chromosomes</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589213" y="1301751"/>
            <a:ext cx="8915399" cy="4601912"/>
          </a:xfrm>
        </p:spPr>
        <p:txBody>
          <a:bodyPr/>
          <a:lstStyle/>
          <a:p>
            <a:endParaRPr lang="en-US" dirty="0"/>
          </a:p>
        </p:txBody>
      </p:sp>
      <p:pic>
        <p:nvPicPr>
          <p:cNvPr id="6" name="Picture 5">
            <a:extLst>
              <a:ext uri="{FF2B5EF4-FFF2-40B4-BE49-F238E27FC236}">
                <a16:creationId xmlns:a16="http://schemas.microsoft.com/office/drawing/2014/main" id="{4016B30D-E9CF-9E2E-339C-EC384061EAC7}"/>
              </a:ext>
            </a:extLst>
          </p:cNvPr>
          <p:cNvPicPr>
            <a:picLocks noChangeAspect="1"/>
          </p:cNvPicPr>
          <p:nvPr/>
        </p:nvPicPr>
        <p:blipFill>
          <a:blip r:embed="rId2"/>
          <a:stretch>
            <a:fillRect/>
          </a:stretch>
        </p:blipFill>
        <p:spPr>
          <a:xfrm>
            <a:off x="2667001" y="1301751"/>
            <a:ext cx="4601912" cy="4601912"/>
          </a:xfrm>
          <a:prstGeom prst="rect">
            <a:avLst/>
          </a:prstGeom>
        </p:spPr>
      </p:pic>
      <p:pic>
        <p:nvPicPr>
          <p:cNvPr id="8" name="Picture 7">
            <a:extLst>
              <a:ext uri="{FF2B5EF4-FFF2-40B4-BE49-F238E27FC236}">
                <a16:creationId xmlns:a16="http://schemas.microsoft.com/office/drawing/2014/main" id="{79427BA8-9A22-FEF7-EBE0-F71E762E853F}"/>
              </a:ext>
            </a:extLst>
          </p:cNvPr>
          <p:cNvPicPr>
            <a:picLocks noChangeAspect="1"/>
          </p:cNvPicPr>
          <p:nvPr/>
        </p:nvPicPr>
        <p:blipFill>
          <a:blip r:embed="rId3"/>
          <a:stretch>
            <a:fillRect/>
          </a:stretch>
        </p:blipFill>
        <p:spPr>
          <a:xfrm>
            <a:off x="7122849" y="1301751"/>
            <a:ext cx="4601912" cy="4601912"/>
          </a:xfrm>
          <a:prstGeom prst="rect">
            <a:avLst/>
          </a:prstGeom>
        </p:spPr>
      </p:pic>
    </p:spTree>
    <p:extLst>
      <p:ext uri="{BB962C8B-B14F-4D97-AF65-F5344CB8AC3E}">
        <p14:creationId xmlns:p14="http://schemas.microsoft.com/office/powerpoint/2010/main" val="2014457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89213" y="228601"/>
            <a:ext cx="8915399" cy="725738"/>
          </a:xfrm>
        </p:spPr>
        <p:txBody>
          <a:bodyPr>
            <a:normAutofit/>
          </a:bodyPr>
          <a:lstStyle/>
          <a:p>
            <a:r>
              <a:rPr lang="en-US" sz="4000" b="1" dirty="0"/>
              <a:t>Drawings of Chromosomes</a:t>
            </a:r>
          </a:p>
        </p:txBody>
      </p:sp>
      <p:pic>
        <p:nvPicPr>
          <p:cNvPr id="5" name="Picture 4">
            <a:extLst>
              <a:ext uri="{FF2B5EF4-FFF2-40B4-BE49-F238E27FC236}">
                <a16:creationId xmlns:a16="http://schemas.microsoft.com/office/drawing/2014/main" id="{0B19A845-34C1-A966-467E-18C02FFCEE8B}"/>
              </a:ext>
            </a:extLst>
          </p:cNvPr>
          <p:cNvPicPr>
            <a:picLocks noChangeAspect="1"/>
          </p:cNvPicPr>
          <p:nvPr/>
        </p:nvPicPr>
        <p:blipFill>
          <a:blip r:embed="rId2"/>
          <a:stretch>
            <a:fillRect/>
          </a:stretch>
        </p:blipFill>
        <p:spPr>
          <a:xfrm>
            <a:off x="2817813" y="1346200"/>
            <a:ext cx="7483425" cy="4601912"/>
          </a:xfrm>
          <a:prstGeom prst="rect">
            <a:avLst/>
          </a:prstGeom>
        </p:spPr>
      </p:pic>
      <p:sp>
        <p:nvSpPr>
          <p:cNvPr id="9" name="TextBox 8">
            <a:extLst>
              <a:ext uri="{FF2B5EF4-FFF2-40B4-BE49-F238E27FC236}">
                <a16:creationId xmlns:a16="http://schemas.microsoft.com/office/drawing/2014/main" id="{5C1DA7E3-EB5A-7BA1-78E8-B064924B108A}"/>
              </a:ext>
            </a:extLst>
          </p:cNvPr>
          <p:cNvSpPr txBox="1"/>
          <p:nvPr/>
        </p:nvSpPr>
        <p:spPr>
          <a:xfrm>
            <a:off x="3318933" y="6199357"/>
            <a:ext cx="6096000" cy="281231"/>
          </a:xfrm>
          <a:prstGeom prst="rect">
            <a:avLst/>
          </a:prstGeom>
          <a:noFill/>
        </p:spPr>
        <p:txBody>
          <a:bodyPr wrap="square">
            <a:spAutoFit/>
          </a:bodyPr>
          <a:lstStyle/>
          <a:p>
            <a:pPr marL="0" marR="0">
              <a:lnSpc>
                <a:spcPct val="107000"/>
              </a:lnSpc>
              <a:spcBef>
                <a:spcPts val="0"/>
              </a:spcBef>
              <a:spcAft>
                <a:spcPts val="800"/>
              </a:spcAft>
            </a:pPr>
            <a:r>
              <a:rPr lang="en-US" sz="1200" kern="100" dirty="0">
                <a:effectLst/>
                <a:latin typeface="Aptos"/>
                <a:ea typeface="Aptos"/>
                <a:cs typeface="Times New Roman" panose="02020603050405020304" pitchFamily="18" charset="0"/>
                <a:hlinkClick r:id="rId3"/>
              </a:rPr>
              <a:t>https://www.vecteezy.com/free-vector/chromosome</a:t>
            </a:r>
            <a:r>
              <a:rPr lang="en-US" sz="1200" kern="100" dirty="0">
                <a:effectLst/>
                <a:latin typeface="Aptos"/>
                <a:ea typeface="Aptos"/>
                <a:cs typeface="Times New Roman" panose="02020603050405020304" pitchFamily="18" charset="0"/>
              </a:rPr>
              <a:t> - Chromosome Vectors by </a:t>
            </a:r>
            <a:r>
              <a:rPr lang="en-US" sz="1200" kern="100" dirty="0" err="1">
                <a:effectLst/>
                <a:latin typeface="Aptos"/>
                <a:ea typeface="Aptos"/>
                <a:cs typeface="Times New Roman" panose="02020603050405020304" pitchFamily="18" charset="0"/>
              </a:rPr>
              <a:t>Vecteezy</a:t>
            </a:r>
            <a:endParaRPr lang="en-US" sz="1200" kern="100" dirty="0">
              <a:effectLst/>
              <a:latin typeface="Aptos"/>
              <a:ea typeface="Aptos"/>
              <a:cs typeface="Times New Roman" panose="02020603050405020304" pitchFamily="18" charset="0"/>
            </a:endParaRPr>
          </a:p>
        </p:txBody>
      </p:sp>
    </p:spTree>
    <p:extLst>
      <p:ext uri="{BB962C8B-B14F-4D97-AF65-F5344CB8AC3E}">
        <p14:creationId xmlns:p14="http://schemas.microsoft.com/office/powerpoint/2010/main" val="21759408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465156" y="361813"/>
            <a:ext cx="11084907" cy="919189"/>
          </a:xfrm>
        </p:spPr>
        <p:txBody>
          <a:bodyPr>
            <a:normAutofit/>
          </a:bodyPr>
          <a:lstStyle/>
          <a:p>
            <a:r>
              <a:rPr lang="en-US" b="1" dirty="0"/>
              <a:t>DNA: 4 nucleotides, 2 base pairs</a:t>
            </a:r>
          </a:p>
        </p:txBody>
      </p:sp>
      <p:pic>
        <p:nvPicPr>
          <p:cNvPr id="5" name="Picture 4">
            <a:extLst>
              <a:ext uri="{FF2B5EF4-FFF2-40B4-BE49-F238E27FC236}">
                <a16:creationId xmlns:a16="http://schemas.microsoft.com/office/drawing/2014/main" id="{245B0B43-9A51-A9D9-EB84-ECDD82E83272}"/>
              </a:ext>
            </a:extLst>
          </p:cNvPr>
          <p:cNvPicPr>
            <a:picLocks noChangeAspect="1"/>
          </p:cNvPicPr>
          <p:nvPr/>
        </p:nvPicPr>
        <p:blipFill>
          <a:blip r:embed="rId2"/>
          <a:stretch>
            <a:fillRect/>
          </a:stretch>
        </p:blipFill>
        <p:spPr>
          <a:xfrm>
            <a:off x="4892662" y="1878133"/>
            <a:ext cx="6073157" cy="4786498"/>
          </a:xfrm>
          <a:prstGeom prst="rect">
            <a:avLst/>
          </a:prstGeom>
        </p:spPr>
      </p:pic>
    </p:spTree>
    <p:extLst>
      <p:ext uri="{BB962C8B-B14F-4D97-AF65-F5344CB8AC3E}">
        <p14:creationId xmlns:p14="http://schemas.microsoft.com/office/powerpoint/2010/main" val="2370871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0EA525-216D-BCE3-3E72-45830A22B832}"/>
              </a:ext>
            </a:extLst>
          </p:cNvPr>
          <p:cNvPicPr>
            <a:picLocks noChangeAspect="1"/>
          </p:cNvPicPr>
          <p:nvPr/>
        </p:nvPicPr>
        <p:blipFill>
          <a:blip r:embed="rId2"/>
          <a:stretch>
            <a:fillRect/>
          </a:stretch>
        </p:blipFill>
        <p:spPr>
          <a:xfrm rot="10800000" flipH="1">
            <a:off x="3092876" y="101882"/>
            <a:ext cx="6694704" cy="6654235"/>
          </a:xfrm>
          <a:prstGeom prst="rect">
            <a:avLst/>
          </a:prstGeom>
        </p:spPr>
      </p:pic>
      <p:sp>
        <p:nvSpPr>
          <p:cNvPr id="2" name="TextBox 1">
            <a:extLst>
              <a:ext uri="{FF2B5EF4-FFF2-40B4-BE49-F238E27FC236}">
                <a16:creationId xmlns:a16="http://schemas.microsoft.com/office/drawing/2014/main" id="{6E985E0D-8902-089E-2D4F-0AE82AE4A04F}"/>
              </a:ext>
            </a:extLst>
          </p:cNvPr>
          <p:cNvSpPr txBox="1"/>
          <p:nvPr/>
        </p:nvSpPr>
        <p:spPr>
          <a:xfrm>
            <a:off x="1428487" y="1057670"/>
            <a:ext cx="497232" cy="923330"/>
          </a:xfrm>
          <a:prstGeom prst="rect">
            <a:avLst/>
          </a:prstGeom>
          <a:noFill/>
        </p:spPr>
        <p:txBody>
          <a:bodyPr wrap="square" rtlCol="0">
            <a:spAutoFit/>
          </a:bodyPr>
          <a:lstStyle/>
          <a:p>
            <a:r>
              <a:rPr lang="en-US" b="1" dirty="0">
                <a:latin typeface="Orbitron" panose="02000000000000000000" pitchFamily="2" charset="0"/>
              </a:rPr>
              <a:t>D</a:t>
            </a:r>
          </a:p>
          <a:p>
            <a:r>
              <a:rPr lang="en-US" b="1" dirty="0">
                <a:latin typeface="Orbitron" panose="02000000000000000000" pitchFamily="2" charset="0"/>
              </a:rPr>
              <a:t>S</a:t>
            </a:r>
          </a:p>
          <a:p>
            <a:r>
              <a:rPr lang="en-US" b="1" dirty="0">
                <a:latin typeface="Orbitron" panose="02000000000000000000" pitchFamily="2" charset="0"/>
              </a:rPr>
              <a:t>I</a:t>
            </a:r>
          </a:p>
        </p:txBody>
      </p:sp>
    </p:spTree>
    <p:extLst>
      <p:ext uri="{BB962C8B-B14F-4D97-AF65-F5344CB8AC3E}">
        <p14:creationId xmlns:p14="http://schemas.microsoft.com/office/powerpoint/2010/main" val="471408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416446" y="941695"/>
            <a:ext cx="8915399" cy="725738"/>
          </a:xfrm>
        </p:spPr>
        <p:txBody>
          <a:bodyPr>
            <a:normAutofit fontScale="90000"/>
          </a:bodyPr>
          <a:lstStyle/>
          <a:p>
            <a:r>
              <a:rPr lang="en-US" dirty="0"/>
              <a:t>Convention on Biological Diversity 1992</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167831" y="1946467"/>
            <a:ext cx="8915399" cy="4601912"/>
          </a:xfrm>
        </p:spPr>
        <p:txBody>
          <a:bodyPr>
            <a:normAutofit/>
          </a:bodyPr>
          <a:lstStyle/>
          <a:p>
            <a:r>
              <a:rPr lang="en-US" sz="2400" b="1" i="0" dirty="0">
                <a:solidFill>
                  <a:srgbClr val="0D0D0D"/>
                </a:solidFill>
                <a:effectLst/>
                <a:latin typeface="Söhne"/>
              </a:rPr>
              <a:t>UN General Assembly resolution: "Sovereignty over Natural Wealth and Resources” (1952)</a:t>
            </a:r>
          </a:p>
          <a:p>
            <a:endParaRPr lang="en-US" sz="2400" b="1" i="0" dirty="0">
              <a:solidFill>
                <a:srgbClr val="0D0D0D"/>
              </a:solidFill>
              <a:effectLst/>
              <a:latin typeface="Söhne"/>
            </a:endParaRPr>
          </a:p>
          <a:p>
            <a:r>
              <a:rPr lang="en-US" sz="2400" b="1" dirty="0">
                <a:solidFill>
                  <a:srgbClr val="0D0D0D"/>
                </a:solidFill>
                <a:latin typeface="Söhne"/>
              </a:rPr>
              <a:t>Genetic resources (GRs): Common Heritage of Mankind (global public domain)</a:t>
            </a:r>
          </a:p>
          <a:p>
            <a:endParaRPr lang="en-US" sz="2400" b="1" dirty="0">
              <a:solidFill>
                <a:srgbClr val="0D0D0D"/>
              </a:solidFill>
              <a:latin typeface="Söhne"/>
            </a:endParaRPr>
          </a:p>
          <a:p>
            <a:r>
              <a:rPr lang="en-US" sz="2400" b="1" dirty="0">
                <a:solidFill>
                  <a:srgbClr val="0D0D0D"/>
                </a:solidFill>
                <a:latin typeface="Söhne"/>
              </a:rPr>
              <a:t>Concern over biopiracy – lack of </a:t>
            </a:r>
            <a:r>
              <a:rPr lang="en-US" sz="2400" b="1" dirty="0">
                <a:solidFill>
                  <a:srgbClr val="00B0F0"/>
                </a:solidFill>
                <a:latin typeface="Söhne"/>
              </a:rPr>
              <a:t>consent</a:t>
            </a:r>
            <a:r>
              <a:rPr lang="en-US" sz="2400" b="1" dirty="0">
                <a:solidFill>
                  <a:srgbClr val="0D0D0D"/>
                </a:solidFill>
                <a:latin typeface="Söhne"/>
              </a:rPr>
              <a:t> and </a:t>
            </a:r>
            <a:r>
              <a:rPr lang="en-US" sz="2400" b="1" dirty="0">
                <a:solidFill>
                  <a:srgbClr val="00B0F0"/>
                </a:solidFill>
                <a:latin typeface="Söhne"/>
              </a:rPr>
              <a:t>benefit sharing</a:t>
            </a:r>
          </a:p>
          <a:p>
            <a:endParaRPr lang="en-US" sz="2400" b="1" dirty="0">
              <a:solidFill>
                <a:srgbClr val="0D0D0D"/>
              </a:solidFill>
              <a:latin typeface="Söhne"/>
            </a:endParaRPr>
          </a:p>
          <a:p>
            <a:r>
              <a:rPr lang="en-US" sz="2400" b="1" dirty="0">
                <a:solidFill>
                  <a:srgbClr val="0D0D0D"/>
                </a:solidFill>
                <a:latin typeface="Söhne"/>
              </a:rPr>
              <a:t>CBD: Genetic resources brought under </a:t>
            </a:r>
            <a:r>
              <a:rPr lang="en-US" sz="2400" b="1" dirty="0">
                <a:solidFill>
                  <a:srgbClr val="FF0000"/>
                </a:solidFill>
                <a:latin typeface="Söhne"/>
              </a:rPr>
              <a:t>national</a:t>
            </a:r>
            <a:r>
              <a:rPr lang="en-US" sz="2400" b="1" dirty="0">
                <a:solidFill>
                  <a:srgbClr val="0D0D0D"/>
                </a:solidFill>
                <a:latin typeface="Söhne"/>
              </a:rPr>
              <a:t> sovereignty framework</a:t>
            </a:r>
          </a:p>
          <a:p>
            <a:endParaRPr lang="en-US" b="1" dirty="0">
              <a:solidFill>
                <a:srgbClr val="0D0D0D"/>
              </a:solidFill>
              <a:latin typeface="Söhne"/>
            </a:endParaRPr>
          </a:p>
          <a:p>
            <a:endParaRPr lang="en-US" b="1" dirty="0">
              <a:solidFill>
                <a:srgbClr val="0D0D0D"/>
              </a:solidFill>
              <a:latin typeface="Söhne"/>
            </a:endParaRPr>
          </a:p>
          <a:p>
            <a:endParaRPr lang="en-US" b="1" dirty="0"/>
          </a:p>
        </p:txBody>
      </p:sp>
    </p:spTree>
    <p:extLst>
      <p:ext uri="{BB962C8B-B14F-4D97-AF65-F5344CB8AC3E}">
        <p14:creationId xmlns:p14="http://schemas.microsoft.com/office/powerpoint/2010/main" val="2522388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89213" y="228601"/>
            <a:ext cx="8915399" cy="725738"/>
          </a:xfrm>
        </p:spPr>
        <p:txBody>
          <a:bodyPr>
            <a:normAutofit/>
          </a:bodyPr>
          <a:lstStyle/>
          <a:p>
            <a:r>
              <a:rPr lang="en-US" sz="4000" b="1" dirty="0"/>
              <a:t>Unique genes small % of genome</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589213" y="1301751"/>
            <a:ext cx="8915399" cy="5327648"/>
          </a:xfrm>
        </p:spPr>
        <p:txBody>
          <a:bodyPr/>
          <a:lstStyle/>
          <a:p>
            <a:endParaRPr lang="en-US" dirty="0"/>
          </a:p>
        </p:txBody>
      </p:sp>
      <p:graphicFrame>
        <p:nvGraphicFramePr>
          <p:cNvPr id="4" name="Table 3">
            <a:extLst>
              <a:ext uri="{FF2B5EF4-FFF2-40B4-BE49-F238E27FC236}">
                <a16:creationId xmlns:a16="http://schemas.microsoft.com/office/drawing/2014/main" id="{8E3BB4EB-B815-D9BE-D584-B9A3519BAEF1}"/>
              </a:ext>
            </a:extLst>
          </p:cNvPr>
          <p:cNvGraphicFramePr>
            <a:graphicFrameLocks noGrp="1"/>
          </p:cNvGraphicFramePr>
          <p:nvPr/>
        </p:nvGraphicFramePr>
        <p:xfrm>
          <a:off x="2589211" y="1038225"/>
          <a:ext cx="8915400" cy="3762553"/>
        </p:xfrm>
        <a:graphic>
          <a:graphicData uri="http://schemas.openxmlformats.org/drawingml/2006/table">
            <a:tbl>
              <a:tblPr firstRow="1" firstCol="1" bandRow="1">
                <a:tableStyleId>{5C22544A-7EE6-4342-B048-85BDC9FD1C3A}</a:tableStyleId>
              </a:tblPr>
              <a:tblGrid>
                <a:gridCol w="2971800">
                  <a:extLst>
                    <a:ext uri="{9D8B030D-6E8A-4147-A177-3AD203B41FA5}">
                      <a16:colId xmlns:a16="http://schemas.microsoft.com/office/drawing/2014/main" val="634505831"/>
                    </a:ext>
                  </a:extLst>
                </a:gridCol>
                <a:gridCol w="2971800">
                  <a:extLst>
                    <a:ext uri="{9D8B030D-6E8A-4147-A177-3AD203B41FA5}">
                      <a16:colId xmlns:a16="http://schemas.microsoft.com/office/drawing/2014/main" val="492500019"/>
                    </a:ext>
                  </a:extLst>
                </a:gridCol>
                <a:gridCol w="2971800">
                  <a:extLst>
                    <a:ext uri="{9D8B030D-6E8A-4147-A177-3AD203B41FA5}">
                      <a16:colId xmlns:a16="http://schemas.microsoft.com/office/drawing/2014/main" val="2693182278"/>
                    </a:ext>
                  </a:extLst>
                </a:gridCol>
              </a:tblGrid>
              <a:tr h="800100">
                <a:tc>
                  <a:txBody>
                    <a:bodyPr/>
                    <a:lstStyle/>
                    <a:p>
                      <a:pPr marL="0" marR="0" algn="ctr">
                        <a:lnSpc>
                          <a:spcPct val="107000"/>
                        </a:lnSpc>
                        <a:spcBef>
                          <a:spcPts val="0"/>
                        </a:spcBef>
                        <a:spcAft>
                          <a:spcPts val="0"/>
                        </a:spcAft>
                      </a:pPr>
                      <a:r>
                        <a:rPr lang="en-US" sz="2400" kern="0" dirty="0">
                          <a:effectLst/>
                        </a:rPr>
                        <a:t>Taxonomic Group</a:t>
                      </a:r>
                      <a:endParaRPr lang="en-US" sz="2400" kern="100" dirty="0">
                        <a:effectLst/>
                        <a:latin typeface="Aptos"/>
                        <a:ea typeface="Aptos"/>
                        <a:cs typeface="Times New Roman" panose="02020603050405020304" pitchFamily="18" charset="0"/>
                      </a:endParaRPr>
                    </a:p>
                  </a:txBody>
                  <a:tcPr marL="9525" marR="9525" marT="9525" marB="9525" anchor="b"/>
                </a:tc>
                <a:tc>
                  <a:txBody>
                    <a:bodyPr/>
                    <a:lstStyle/>
                    <a:p>
                      <a:pPr marL="0" marR="0" algn="ctr">
                        <a:lnSpc>
                          <a:spcPct val="107000"/>
                        </a:lnSpc>
                        <a:spcBef>
                          <a:spcPts val="0"/>
                        </a:spcBef>
                        <a:spcAft>
                          <a:spcPts val="0"/>
                        </a:spcAft>
                      </a:pPr>
                      <a:r>
                        <a:rPr lang="en-US" sz="2400" kern="0" dirty="0">
                          <a:effectLst/>
                        </a:rPr>
                        <a:t>Range of Number of Nucleotides</a:t>
                      </a:r>
                      <a:endParaRPr lang="en-US" sz="2400" kern="100" dirty="0">
                        <a:effectLst/>
                        <a:latin typeface="Aptos"/>
                        <a:ea typeface="Aptos"/>
                        <a:cs typeface="Times New Roman" panose="02020603050405020304" pitchFamily="18" charset="0"/>
                      </a:endParaRPr>
                    </a:p>
                  </a:txBody>
                  <a:tcPr marL="9525" marR="9525" marT="9525" marB="9525" anchor="b"/>
                </a:tc>
                <a:tc>
                  <a:txBody>
                    <a:bodyPr/>
                    <a:lstStyle/>
                    <a:p>
                      <a:pPr marL="0" marR="0" algn="ctr">
                        <a:lnSpc>
                          <a:spcPct val="107000"/>
                        </a:lnSpc>
                        <a:spcBef>
                          <a:spcPts val="0"/>
                        </a:spcBef>
                        <a:spcAft>
                          <a:spcPts val="0"/>
                        </a:spcAft>
                      </a:pPr>
                      <a:r>
                        <a:rPr lang="en-US" sz="2400" kern="0" dirty="0">
                          <a:effectLst/>
                        </a:rPr>
                        <a:t>Range of Number of Genes</a:t>
                      </a:r>
                      <a:endParaRPr lang="en-US" sz="2400" kern="100" dirty="0">
                        <a:effectLst/>
                        <a:latin typeface="Aptos"/>
                        <a:ea typeface="Aptos"/>
                        <a:cs typeface="Times New Roman" panose="02020603050405020304" pitchFamily="18" charset="0"/>
                      </a:endParaRPr>
                    </a:p>
                  </a:txBody>
                  <a:tcPr marL="9525" marR="9525" marT="9525" marB="9525" anchor="b"/>
                </a:tc>
                <a:extLst>
                  <a:ext uri="{0D108BD9-81ED-4DB2-BD59-A6C34878D82A}">
                    <a16:rowId xmlns:a16="http://schemas.microsoft.com/office/drawing/2014/main" val="1779266692"/>
                  </a:ext>
                </a:extLst>
              </a:tr>
              <a:tr h="617398">
                <a:tc>
                  <a:txBody>
                    <a:bodyPr/>
                    <a:lstStyle/>
                    <a:p>
                      <a:pPr marL="0" marR="0">
                        <a:lnSpc>
                          <a:spcPct val="107000"/>
                        </a:lnSpc>
                        <a:spcBef>
                          <a:spcPts val="0"/>
                        </a:spcBef>
                        <a:spcAft>
                          <a:spcPts val="0"/>
                        </a:spcAft>
                      </a:pPr>
                      <a:r>
                        <a:rPr lang="en-US" sz="2400" kern="0" dirty="0">
                          <a:effectLst/>
                        </a:rPr>
                        <a:t>Vertebrates</a:t>
                      </a:r>
                      <a:endParaRPr lang="en-US" sz="2400" kern="100" dirty="0">
                        <a:effectLst/>
                        <a:latin typeface="Aptos"/>
                        <a:ea typeface="Aptos"/>
                        <a:cs typeface="Times New Roman" panose="02020603050405020304" pitchFamily="18" charset="0"/>
                      </a:endParaRPr>
                    </a:p>
                  </a:txBody>
                  <a:tcPr marL="9525" marR="9525" marT="9525" marB="9525" anchor="b"/>
                </a:tc>
                <a:tc>
                  <a:txBody>
                    <a:bodyPr/>
                    <a:lstStyle/>
                    <a:p>
                      <a:pPr marL="0" marR="0">
                        <a:lnSpc>
                          <a:spcPct val="107000"/>
                        </a:lnSpc>
                        <a:spcBef>
                          <a:spcPts val="0"/>
                        </a:spcBef>
                        <a:spcAft>
                          <a:spcPts val="0"/>
                        </a:spcAft>
                      </a:pPr>
                      <a:r>
                        <a:rPr lang="en-US" sz="2400" kern="0" dirty="0">
                          <a:effectLst/>
                        </a:rPr>
                        <a:t>3 billion to 6 billion</a:t>
                      </a:r>
                      <a:endParaRPr lang="en-US" sz="2400" kern="100" dirty="0">
                        <a:effectLst/>
                        <a:latin typeface="Aptos"/>
                        <a:ea typeface="Aptos"/>
                        <a:cs typeface="Times New Roman" panose="02020603050405020304" pitchFamily="18" charset="0"/>
                      </a:endParaRPr>
                    </a:p>
                  </a:txBody>
                  <a:tcPr marL="9525" marR="9525" marT="9525" marB="9525" anchor="b"/>
                </a:tc>
                <a:tc>
                  <a:txBody>
                    <a:bodyPr/>
                    <a:lstStyle/>
                    <a:p>
                      <a:pPr marL="0" marR="0">
                        <a:lnSpc>
                          <a:spcPct val="107000"/>
                        </a:lnSpc>
                        <a:spcBef>
                          <a:spcPts val="0"/>
                        </a:spcBef>
                        <a:spcAft>
                          <a:spcPts val="0"/>
                        </a:spcAft>
                      </a:pPr>
                      <a:r>
                        <a:rPr lang="en-US" sz="2400" kern="0">
                          <a:effectLst/>
                        </a:rPr>
                        <a:t>20,000 to 30,000</a:t>
                      </a:r>
                      <a:endParaRPr lang="en-US" sz="2400" kern="100">
                        <a:effectLst/>
                        <a:latin typeface="Aptos"/>
                        <a:ea typeface="Aptos"/>
                        <a:cs typeface="Times New Roman" panose="02020603050405020304" pitchFamily="18" charset="0"/>
                      </a:endParaRPr>
                    </a:p>
                  </a:txBody>
                  <a:tcPr marL="9525" marR="9525" marT="9525" marB="9525" anchor="b"/>
                </a:tc>
                <a:extLst>
                  <a:ext uri="{0D108BD9-81ED-4DB2-BD59-A6C34878D82A}">
                    <a16:rowId xmlns:a16="http://schemas.microsoft.com/office/drawing/2014/main" val="1682771390"/>
                  </a:ext>
                </a:extLst>
              </a:tr>
              <a:tr h="627390">
                <a:tc>
                  <a:txBody>
                    <a:bodyPr/>
                    <a:lstStyle/>
                    <a:p>
                      <a:pPr marL="0" marR="0">
                        <a:lnSpc>
                          <a:spcPct val="107000"/>
                        </a:lnSpc>
                        <a:spcBef>
                          <a:spcPts val="0"/>
                        </a:spcBef>
                        <a:spcAft>
                          <a:spcPts val="0"/>
                        </a:spcAft>
                      </a:pPr>
                      <a:r>
                        <a:rPr lang="en-US" sz="2400" kern="0">
                          <a:effectLst/>
                        </a:rPr>
                        <a:t>Invertebrates</a:t>
                      </a:r>
                      <a:endParaRPr lang="en-US" sz="2400" kern="100">
                        <a:effectLst/>
                        <a:latin typeface="Aptos"/>
                        <a:ea typeface="Aptos"/>
                        <a:cs typeface="Times New Roman" panose="02020603050405020304" pitchFamily="18" charset="0"/>
                      </a:endParaRPr>
                    </a:p>
                  </a:txBody>
                  <a:tcPr marL="9525" marR="9525" marT="9525" marB="9525" anchor="b"/>
                </a:tc>
                <a:tc>
                  <a:txBody>
                    <a:bodyPr/>
                    <a:lstStyle/>
                    <a:p>
                      <a:pPr marL="0" marR="0">
                        <a:lnSpc>
                          <a:spcPct val="107000"/>
                        </a:lnSpc>
                        <a:spcBef>
                          <a:spcPts val="0"/>
                        </a:spcBef>
                        <a:spcAft>
                          <a:spcPts val="0"/>
                        </a:spcAft>
                      </a:pPr>
                      <a:r>
                        <a:rPr lang="en-US" sz="2400" kern="0" dirty="0">
                          <a:effectLst/>
                        </a:rPr>
                        <a:t>100 million to 3 billion</a:t>
                      </a:r>
                      <a:endParaRPr lang="en-US" sz="2400" kern="100" dirty="0">
                        <a:effectLst/>
                        <a:latin typeface="Aptos"/>
                        <a:ea typeface="Aptos"/>
                        <a:cs typeface="Times New Roman" panose="02020603050405020304" pitchFamily="18" charset="0"/>
                      </a:endParaRPr>
                    </a:p>
                  </a:txBody>
                  <a:tcPr marL="9525" marR="9525" marT="9525" marB="9525" anchor="b"/>
                </a:tc>
                <a:tc>
                  <a:txBody>
                    <a:bodyPr/>
                    <a:lstStyle/>
                    <a:p>
                      <a:pPr marL="0" marR="0">
                        <a:lnSpc>
                          <a:spcPct val="107000"/>
                        </a:lnSpc>
                        <a:spcBef>
                          <a:spcPts val="0"/>
                        </a:spcBef>
                        <a:spcAft>
                          <a:spcPts val="0"/>
                        </a:spcAft>
                      </a:pPr>
                      <a:r>
                        <a:rPr lang="en-US" sz="2400" kern="0">
                          <a:effectLst/>
                        </a:rPr>
                        <a:t>10,000 to 50,000</a:t>
                      </a:r>
                      <a:endParaRPr lang="en-US" sz="2400" kern="100">
                        <a:effectLst/>
                        <a:latin typeface="Aptos"/>
                        <a:ea typeface="Aptos"/>
                        <a:cs typeface="Times New Roman" panose="02020603050405020304" pitchFamily="18" charset="0"/>
                      </a:endParaRPr>
                    </a:p>
                  </a:txBody>
                  <a:tcPr marL="9525" marR="9525" marT="9525" marB="9525" anchor="b"/>
                </a:tc>
                <a:extLst>
                  <a:ext uri="{0D108BD9-81ED-4DB2-BD59-A6C34878D82A}">
                    <a16:rowId xmlns:a16="http://schemas.microsoft.com/office/drawing/2014/main" val="3389303565"/>
                  </a:ext>
                </a:extLst>
              </a:tr>
              <a:tr h="627390">
                <a:tc>
                  <a:txBody>
                    <a:bodyPr/>
                    <a:lstStyle/>
                    <a:p>
                      <a:pPr marL="0" marR="0">
                        <a:lnSpc>
                          <a:spcPct val="107000"/>
                        </a:lnSpc>
                        <a:spcBef>
                          <a:spcPts val="0"/>
                        </a:spcBef>
                        <a:spcAft>
                          <a:spcPts val="0"/>
                        </a:spcAft>
                      </a:pPr>
                      <a:r>
                        <a:rPr lang="en-US" sz="2400" kern="0">
                          <a:effectLst/>
                        </a:rPr>
                        <a:t>Plants</a:t>
                      </a:r>
                      <a:endParaRPr lang="en-US" sz="2400" kern="100">
                        <a:effectLst/>
                        <a:latin typeface="Aptos"/>
                        <a:ea typeface="Aptos"/>
                        <a:cs typeface="Times New Roman" panose="02020603050405020304" pitchFamily="18" charset="0"/>
                      </a:endParaRPr>
                    </a:p>
                  </a:txBody>
                  <a:tcPr marL="9525" marR="9525" marT="9525" marB="9525" anchor="b"/>
                </a:tc>
                <a:tc>
                  <a:txBody>
                    <a:bodyPr/>
                    <a:lstStyle/>
                    <a:p>
                      <a:pPr marL="0" marR="0">
                        <a:lnSpc>
                          <a:spcPct val="107000"/>
                        </a:lnSpc>
                        <a:spcBef>
                          <a:spcPts val="0"/>
                        </a:spcBef>
                        <a:spcAft>
                          <a:spcPts val="0"/>
                        </a:spcAft>
                      </a:pPr>
                      <a:r>
                        <a:rPr lang="en-US" sz="2400" kern="0">
                          <a:effectLst/>
                        </a:rPr>
                        <a:t>100 million to 10 billion</a:t>
                      </a:r>
                      <a:endParaRPr lang="en-US" sz="2400" kern="100">
                        <a:effectLst/>
                        <a:latin typeface="Aptos"/>
                        <a:ea typeface="Aptos"/>
                        <a:cs typeface="Times New Roman" panose="02020603050405020304" pitchFamily="18" charset="0"/>
                      </a:endParaRPr>
                    </a:p>
                  </a:txBody>
                  <a:tcPr marL="9525" marR="9525" marT="9525" marB="9525" anchor="b"/>
                </a:tc>
                <a:tc>
                  <a:txBody>
                    <a:bodyPr/>
                    <a:lstStyle/>
                    <a:p>
                      <a:pPr marL="0" marR="0">
                        <a:lnSpc>
                          <a:spcPct val="107000"/>
                        </a:lnSpc>
                        <a:spcBef>
                          <a:spcPts val="0"/>
                        </a:spcBef>
                        <a:spcAft>
                          <a:spcPts val="0"/>
                        </a:spcAft>
                      </a:pPr>
                      <a:r>
                        <a:rPr lang="en-US" sz="2400" kern="0">
                          <a:effectLst/>
                        </a:rPr>
                        <a:t>20,000 to 50,000</a:t>
                      </a:r>
                      <a:endParaRPr lang="en-US" sz="2400" kern="100">
                        <a:effectLst/>
                        <a:latin typeface="Aptos"/>
                        <a:ea typeface="Aptos"/>
                        <a:cs typeface="Times New Roman" panose="02020603050405020304" pitchFamily="18" charset="0"/>
                      </a:endParaRPr>
                    </a:p>
                  </a:txBody>
                  <a:tcPr marL="9525" marR="9525" marT="9525" marB="9525" anchor="b"/>
                </a:tc>
                <a:extLst>
                  <a:ext uri="{0D108BD9-81ED-4DB2-BD59-A6C34878D82A}">
                    <a16:rowId xmlns:a16="http://schemas.microsoft.com/office/drawing/2014/main" val="3414388159"/>
                  </a:ext>
                </a:extLst>
              </a:tr>
              <a:tr h="627390">
                <a:tc>
                  <a:txBody>
                    <a:bodyPr/>
                    <a:lstStyle/>
                    <a:p>
                      <a:pPr marL="0" marR="0">
                        <a:lnSpc>
                          <a:spcPct val="107000"/>
                        </a:lnSpc>
                        <a:spcBef>
                          <a:spcPts val="0"/>
                        </a:spcBef>
                        <a:spcAft>
                          <a:spcPts val="0"/>
                        </a:spcAft>
                      </a:pPr>
                      <a:r>
                        <a:rPr lang="en-US" sz="2400" kern="0">
                          <a:effectLst/>
                        </a:rPr>
                        <a:t>Bacteria</a:t>
                      </a:r>
                      <a:endParaRPr lang="en-US" sz="2400" kern="100">
                        <a:effectLst/>
                        <a:latin typeface="Aptos"/>
                        <a:ea typeface="Aptos"/>
                        <a:cs typeface="Times New Roman" panose="02020603050405020304" pitchFamily="18" charset="0"/>
                      </a:endParaRPr>
                    </a:p>
                  </a:txBody>
                  <a:tcPr marL="9525" marR="9525" marT="9525" marB="9525" anchor="b"/>
                </a:tc>
                <a:tc>
                  <a:txBody>
                    <a:bodyPr/>
                    <a:lstStyle/>
                    <a:p>
                      <a:pPr marL="0" marR="0">
                        <a:lnSpc>
                          <a:spcPct val="107000"/>
                        </a:lnSpc>
                        <a:spcBef>
                          <a:spcPts val="0"/>
                        </a:spcBef>
                        <a:spcAft>
                          <a:spcPts val="0"/>
                        </a:spcAft>
                      </a:pPr>
                      <a:r>
                        <a:rPr lang="en-US" sz="2400" kern="0">
                          <a:effectLst/>
                        </a:rPr>
                        <a:t>0.5 million to 10 million</a:t>
                      </a:r>
                      <a:endParaRPr lang="en-US" sz="2400" kern="100">
                        <a:effectLst/>
                        <a:latin typeface="Aptos"/>
                        <a:ea typeface="Aptos"/>
                        <a:cs typeface="Times New Roman" panose="02020603050405020304" pitchFamily="18" charset="0"/>
                      </a:endParaRPr>
                    </a:p>
                  </a:txBody>
                  <a:tcPr marL="9525" marR="9525" marT="9525" marB="9525" anchor="b"/>
                </a:tc>
                <a:tc>
                  <a:txBody>
                    <a:bodyPr/>
                    <a:lstStyle/>
                    <a:p>
                      <a:pPr marL="0" marR="0">
                        <a:lnSpc>
                          <a:spcPct val="107000"/>
                        </a:lnSpc>
                        <a:spcBef>
                          <a:spcPts val="0"/>
                        </a:spcBef>
                        <a:spcAft>
                          <a:spcPts val="0"/>
                        </a:spcAft>
                      </a:pPr>
                      <a:r>
                        <a:rPr lang="en-US" sz="2400" kern="0" dirty="0">
                          <a:effectLst/>
                        </a:rPr>
                        <a:t>Few hundred to 10,000</a:t>
                      </a:r>
                      <a:endParaRPr lang="en-US" sz="2400" kern="100" dirty="0">
                        <a:effectLst/>
                        <a:latin typeface="Aptos"/>
                        <a:ea typeface="Aptos"/>
                        <a:cs typeface="Times New Roman" panose="02020603050405020304" pitchFamily="18" charset="0"/>
                      </a:endParaRPr>
                    </a:p>
                  </a:txBody>
                  <a:tcPr marL="9525" marR="9525" marT="9525" marB="9525" anchor="b"/>
                </a:tc>
                <a:extLst>
                  <a:ext uri="{0D108BD9-81ED-4DB2-BD59-A6C34878D82A}">
                    <a16:rowId xmlns:a16="http://schemas.microsoft.com/office/drawing/2014/main" val="2183209652"/>
                  </a:ext>
                </a:extLst>
              </a:tr>
            </a:tbl>
          </a:graphicData>
        </a:graphic>
      </p:graphicFrame>
      <p:sp>
        <p:nvSpPr>
          <p:cNvPr id="6" name="TextBox 5">
            <a:extLst>
              <a:ext uri="{FF2B5EF4-FFF2-40B4-BE49-F238E27FC236}">
                <a16:creationId xmlns:a16="http://schemas.microsoft.com/office/drawing/2014/main" id="{F5774004-33BD-56A0-26B9-A9FCA7AC9552}"/>
              </a:ext>
            </a:extLst>
          </p:cNvPr>
          <p:cNvSpPr txBox="1"/>
          <p:nvPr/>
        </p:nvSpPr>
        <p:spPr>
          <a:xfrm>
            <a:off x="2589212" y="4789414"/>
            <a:ext cx="8915399" cy="1959960"/>
          </a:xfrm>
          <a:prstGeom prst="rect">
            <a:avLst/>
          </a:prstGeom>
          <a:noFill/>
        </p:spPr>
        <p:txBody>
          <a:bodyPr wrap="square" rtlCol="0">
            <a:spAutoFit/>
          </a:bodyPr>
          <a:lstStyle/>
          <a:p>
            <a:pPr marL="0" marR="0">
              <a:lnSpc>
                <a:spcPct val="107000"/>
              </a:lnSpc>
              <a:spcBef>
                <a:spcPts val="0"/>
              </a:spcBef>
              <a:spcAft>
                <a:spcPts val="800"/>
              </a:spcAft>
            </a:pPr>
            <a:r>
              <a:rPr lang="en-US" sz="1800" kern="100" dirty="0">
                <a:solidFill>
                  <a:srgbClr val="C00000"/>
                </a:solidFill>
                <a:effectLst/>
                <a:latin typeface="Aptos"/>
                <a:ea typeface="Aptos"/>
                <a:cs typeface="Times New Roman" panose="02020603050405020304" pitchFamily="18" charset="0"/>
              </a:rPr>
              <a:t>Nucleotide</a:t>
            </a:r>
            <a:r>
              <a:rPr lang="en-US" sz="1800" kern="100" dirty="0">
                <a:effectLst/>
                <a:latin typeface="Aptos"/>
                <a:ea typeface="Aptos"/>
                <a:cs typeface="Times New Roman" panose="02020603050405020304" pitchFamily="18" charset="0"/>
              </a:rPr>
              <a:t>: a compound consisting of a nucleoside linked to a phosphate group. Nucleotides Nucleotide: a compound consisting of a nucleoside linked to a phosphate group. Nucleotides form the basic structural unit of nucleic acids such as DNA.</a:t>
            </a:r>
          </a:p>
          <a:p>
            <a:pPr marL="0" marR="0">
              <a:lnSpc>
                <a:spcPct val="107000"/>
              </a:lnSpc>
              <a:spcBef>
                <a:spcPts val="0"/>
              </a:spcBef>
              <a:spcAft>
                <a:spcPts val="800"/>
              </a:spcAft>
            </a:pPr>
            <a:r>
              <a:rPr lang="en-US" sz="1800" kern="100" dirty="0">
                <a:solidFill>
                  <a:srgbClr val="C00000"/>
                </a:solidFill>
                <a:effectLst/>
                <a:latin typeface="Aptos"/>
                <a:ea typeface="Aptos"/>
                <a:cs typeface="Times New Roman" panose="02020603050405020304" pitchFamily="18" charset="0"/>
              </a:rPr>
              <a:t>Gene</a:t>
            </a:r>
            <a:r>
              <a:rPr lang="en-US" sz="1800" kern="100" dirty="0">
                <a:effectLst/>
                <a:latin typeface="Aptos"/>
                <a:ea typeface="Aptos"/>
                <a:cs typeface="Times New Roman" panose="02020603050405020304" pitchFamily="18" charset="0"/>
              </a:rPr>
              <a:t>: a distinct sequence of nucleotides forming part of a chromosome, the order of which determines the order of monomers in a polypeptide or nucleic acid molecule which a cell (or virus) may synthesize</a:t>
            </a:r>
          </a:p>
        </p:txBody>
      </p:sp>
    </p:spTree>
    <p:extLst>
      <p:ext uri="{BB962C8B-B14F-4D97-AF65-F5344CB8AC3E}">
        <p14:creationId xmlns:p14="http://schemas.microsoft.com/office/powerpoint/2010/main" val="2446773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014271" y="75863"/>
            <a:ext cx="8915399" cy="1632256"/>
          </a:xfrm>
        </p:spPr>
        <p:txBody>
          <a:bodyPr>
            <a:normAutofit fontScale="90000"/>
          </a:bodyPr>
          <a:lstStyle/>
          <a:p>
            <a:r>
              <a:rPr lang="en-US" b="1" dirty="0"/>
              <a:t>Genes widely shared within and between species </a:t>
            </a:r>
          </a:p>
        </p:txBody>
      </p:sp>
      <p:graphicFrame>
        <p:nvGraphicFramePr>
          <p:cNvPr id="4" name="Object 3">
            <a:extLst>
              <a:ext uri="{FF2B5EF4-FFF2-40B4-BE49-F238E27FC236}">
                <a16:creationId xmlns:a16="http://schemas.microsoft.com/office/drawing/2014/main" id="{62AD74BD-36AE-2AB3-2B00-181AFB2F51D6}"/>
              </a:ext>
            </a:extLst>
          </p:cNvPr>
          <p:cNvGraphicFramePr>
            <a:graphicFrameLocks noChangeAspect="1"/>
          </p:cNvGraphicFramePr>
          <p:nvPr>
            <p:extLst>
              <p:ext uri="{D42A27DB-BD31-4B8C-83A1-F6EECF244321}">
                <p14:modId xmlns:p14="http://schemas.microsoft.com/office/powerpoint/2010/main" val="3425509558"/>
              </p:ext>
            </p:extLst>
          </p:nvPr>
        </p:nvGraphicFramePr>
        <p:xfrm>
          <a:off x="2725737" y="1708119"/>
          <a:ext cx="3233737" cy="4621213"/>
        </p:xfrm>
        <a:graphic>
          <a:graphicData uri="http://schemas.openxmlformats.org/presentationml/2006/ole">
            <mc:AlternateContent xmlns:mc="http://schemas.openxmlformats.org/markup-compatibility/2006">
              <mc:Choice xmlns:v="urn:schemas-microsoft-com:vml" Requires="v">
                <p:oleObj name="SmartDraw" r:id="rId2" imgW="3233880" imgH="4620600" progId="SmartDraw.2">
                  <p:embed/>
                </p:oleObj>
              </mc:Choice>
              <mc:Fallback>
                <p:oleObj name="SmartDraw" r:id="rId2" imgW="3233880" imgH="4620600" progId="SmartDraw.2">
                  <p:embed/>
                  <p:pic>
                    <p:nvPicPr>
                      <p:cNvPr id="16" name="Object 15">
                        <a:extLst>
                          <a:ext uri="{FF2B5EF4-FFF2-40B4-BE49-F238E27FC236}">
                            <a16:creationId xmlns:a16="http://schemas.microsoft.com/office/drawing/2014/main" id="{8AC8D175-FEB0-4940-BC61-6080BB69C9E8}"/>
                          </a:ext>
                        </a:extLst>
                      </p:cNvPr>
                      <p:cNvPicPr/>
                      <p:nvPr/>
                    </p:nvPicPr>
                    <p:blipFill>
                      <a:blip r:embed="rId3"/>
                      <a:stretch>
                        <a:fillRect/>
                      </a:stretch>
                    </p:blipFill>
                    <p:spPr>
                      <a:xfrm>
                        <a:off x="2725737" y="1708119"/>
                        <a:ext cx="3233737" cy="462121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F6E77781-8153-BB48-D9C3-B93DC0F8EE88}"/>
              </a:ext>
            </a:extLst>
          </p:cNvPr>
          <p:cNvSpPr txBox="1"/>
          <p:nvPr/>
        </p:nvSpPr>
        <p:spPr>
          <a:xfrm>
            <a:off x="6471971" y="1928127"/>
            <a:ext cx="3506787" cy="4401205"/>
          </a:xfrm>
          <a:prstGeom prst="rect">
            <a:avLst/>
          </a:prstGeom>
          <a:noFill/>
        </p:spPr>
        <p:txBody>
          <a:bodyPr wrap="square" rtlCol="0">
            <a:spAutoFit/>
          </a:bodyPr>
          <a:lstStyle/>
          <a:p>
            <a:r>
              <a:rPr lang="en-US" sz="2000" b="1" dirty="0"/>
              <a:t>99.8% chimpanzees</a:t>
            </a:r>
          </a:p>
          <a:p>
            <a:endParaRPr lang="en-US" sz="2000" b="1" dirty="0"/>
          </a:p>
          <a:p>
            <a:endParaRPr lang="en-US" sz="2000" b="1" dirty="0"/>
          </a:p>
          <a:p>
            <a:r>
              <a:rPr lang="en-US" sz="2000" b="1" dirty="0"/>
              <a:t>80% bears</a:t>
            </a:r>
          </a:p>
          <a:p>
            <a:endParaRPr lang="en-US" sz="2000" b="1" dirty="0"/>
          </a:p>
          <a:p>
            <a:endParaRPr lang="en-US" sz="2000" b="1" dirty="0"/>
          </a:p>
          <a:p>
            <a:r>
              <a:rPr lang="en-US" sz="2000" b="1" dirty="0"/>
              <a:t>60% salmon</a:t>
            </a:r>
          </a:p>
          <a:p>
            <a:endParaRPr lang="en-US" sz="2000" b="1" dirty="0"/>
          </a:p>
          <a:p>
            <a:endParaRPr lang="en-US" sz="2000" b="1" dirty="0"/>
          </a:p>
          <a:p>
            <a:r>
              <a:rPr lang="en-US" sz="2000" b="1" dirty="0"/>
              <a:t>40% insects</a:t>
            </a:r>
          </a:p>
          <a:p>
            <a:endParaRPr lang="en-US" sz="2000" b="1" dirty="0"/>
          </a:p>
          <a:p>
            <a:endParaRPr lang="en-US" sz="2000" b="1" dirty="0"/>
          </a:p>
          <a:p>
            <a:endParaRPr lang="en-US" sz="2000" b="1" dirty="0"/>
          </a:p>
          <a:p>
            <a:r>
              <a:rPr lang="en-US" sz="2000" b="1" dirty="0"/>
              <a:t>24% wine grapes</a:t>
            </a:r>
          </a:p>
        </p:txBody>
      </p:sp>
    </p:spTree>
    <p:extLst>
      <p:ext uri="{BB962C8B-B14F-4D97-AF65-F5344CB8AC3E}">
        <p14:creationId xmlns:p14="http://schemas.microsoft.com/office/powerpoint/2010/main" val="300990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89213" y="228601"/>
            <a:ext cx="8915399" cy="725738"/>
          </a:xfrm>
        </p:spPr>
        <p:txBody>
          <a:bodyPr>
            <a:normAutofit/>
          </a:bodyPr>
          <a:lstStyle/>
          <a:p>
            <a:r>
              <a:rPr lang="en-US" sz="4000" b="1" dirty="0"/>
              <a:t>Unique genes small % of genome</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589213" y="1301751"/>
            <a:ext cx="8915399" cy="4601912"/>
          </a:xfrm>
        </p:spPr>
        <p:txBody>
          <a:bodyPr/>
          <a:lstStyle/>
          <a:p>
            <a:endParaRPr lang="en-US" dirty="0"/>
          </a:p>
        </p:txBody>
      </p:sp>
      <p:pic>
        <p:nvPicPr>
          <p:cNvPr id="5" name="Picture 4">
            <a:extLst>
              <a:ext uri="{FF2B5EF4-FFF2-40B4-BE49-F238E27FC236}">
                <a16:creationId xmlns:a16="http://schemas.microsoft.com/office/drawing/2014/main" id="{DB5E5F20-4744-800F-0CE1-ECADC20A85F9}"/>
              </a:ext>
            </a:extLst>
          </p:cNvPr>
          <p:cNvPicPr>
            <a:picLocks noChangeAspect="1"/>
          </p:cNvPicPr>
          <p:nvPr/>
        </p:nvPicPr>
        <p:blipFill>
          <a:blip r:embed="rId2"/>
          <a:stretch>
            <a:fillRect/>
          </a:stretch>
        </p:blipFill>
        <p:spPr>
          <a:xfrm>
            <a:off x="4492891" y="2070633"/>
            <a:ext cx="4567145" cy="3625171"/>
          </a:xfrm>
          <a:prstGeom prst="rect">
            <a:avLst/>
          </a:prstGeom>
        </p:spPr>
      </p:pic>
      <p:grpSp>
        <p:nvGrpSpPr>
          <p:cNvPr id="40" name="Group 39">
            <a:extLst>
              <a:ext uri="{FF2B5EF4-FFF2-40B4-BE49-F238E27FC236}">
                <a16:creationId xmlns:a16="http://schemas.microsoft.com/office/drawing/2014/main" id="{9F722EC5-D628-9EC6-8B6A-4AE18B37870D}"/>
              </a:ext>
            </a:extLst>
          </p:cNvPr>
          <p:cNvGrpSpPr/>
          <p:nvPr/>
        </p:nvGrpSpPr>
        <p:grpSpPr>
          <a:xfrm>
            <a:off x="6086297" y="3566630"/>
            <a:ext cx="28440" cy="7200"/>
            <a:chOff x="6086297" y="3566630"/>
            <a:chExt cx="28440" cy="7200"/>
          </a:xfrm>
        </p:grpSpPr>
        <mc:AlternateContent xmlns:mc="http://schemas.openxmlformats.org/markup-compatibility/2006" xmlns:p14="http://schemas.microsoft.com/office/powerpoint/2010/main">
          <mc:Choice Requires="p14">
            <p:contentPart p14:bwMode="auto" r:id="rId3">
              <p14:nvContentPartPr>
                <p14:cNvPr id="25" name="Ink 24">
                  <a:extLst>
                    <a:ext uri="{FF2B5EF4-FFF2-40B4-BE49-F238E27FC236}">
                      <a16:creationId xmlns:a16="http://schemas.microsoft.com/office/drawing/2014/main" id="{BAD7D3A2-8D87-9A26-1322-91AA023D60B3}"/>
                    </a:ext>
                  </a:extLst>
                </p14:cNvPr>
                <p14:cNvContentPartPr/>
                <p14:nvPr/>
              </p14:nvContentPartPr>
              <p14:xfrm>
                <a:off x="6086297" y="3573470"/>
                <a:ext cx="360" cy="360"/>
              </p14:xfrm>
            </p:contentPart>
          </mc:Choice>
          <mc:Fallback xmlns="">
            <p:pic>
              <p:nvPicPr>
                <p:cNvPr id="25" name="Ink 24">
                  <a:extLst>
                    <a:ext uri="{FF2B5EF4-FFF2-40B4-BE49-F238E27FC236}">
                      <a16:creationId xmlns:a16="http://schemas.microsoft.com/office/drawing/2014/main" id="{BAD7D3A2-8D87-9A26-1322-91AA023D60B3}"/>
                    </a:ext>
                  </a:extLst>
                </p:cNvPr>
                <p:cNvPicPr/>
                <p:nvPr/>
              </p:nvPicPr>
              <p:blipFill>
                <a:blip r:embed="rId4"/>
                <a:stretch>
                  <a:fillRect/>
                </a:stretch>
              </p:blipFill>
              <p:spPr>
                <a:xfrm>
                  <a:off x="6077297" y="35644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42F41ACE-C2F3-98CB-427A-063EEB086CC0}"/>
                    </a:ext>
                  </a:extLst>
                </p14:cNvPr>
                <p14:cNvContentPartPr/>
                <p14:nvPr/>
              </p14:nvContentPartPr>
              <p14:xfrm>
                <a:off x="6086297" y="3573470"/>
                <a:ext cx="360" cy="360"/>
              </p14:xfrm>
            </p:contentPart>
          </mc:Choice>
          <mc:Fallback xmlns="">
            <p:pic>
              <p:nvPicPr>
                <p:cNvPr id="26" name="Ink 25">
                  <a:extLst>
                    <a:ext uri="{FF2B5EF4-FFF2-40B4-BE49-F238E27FC236}">
                      <a16:creationId xmlns:a16="http://schemas.microsoft.com/office/drawing/2014/main" id="{42F41ACE-C2F3-98CB-427A-063EEB086CC0}"/>
                    </a:ext>
                  </a:extLst>
                </p:cNvPr>
                <p:cNvPicPr/>
                <p:nvPr/>
              </p:nvPicPr>
              <p:blipFill>
                <a:blip r:embed="rId4"/>
                <a:stretch>
                  <a:fillRect/>
                </a:stretch>
              </p:blipFill>
              <p:spPr>
                <a:xfrm>
                  <a:off x="6077297" y="35644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8" name="Ink 27">
                  <a:extLst>
                    <a:ext uri="{FF2B5EF4-FFF2-40B4-BE49-F238E27FC236}">
                      <a16:creationId xmlns:a16="http://schemas.microsoft.com/office/drawing/2014/main" id="{22D3CAB0-1A5A-0E37-6EC5-7F74D05ADA4D}"/>
                    </a:ext>
                  </a:extLst>
                </p14:cNvPr>
                <p14:cNvContentPartPr/>
                <p14:nvPr/>
              </p14:nvContentPartPr>
              <p14:xfrm>
                <a:off x="6086297" y="3573470"/>
                <a:ext cx="360" cy="360"/>
              </p14:xfrm>
            </p:contentPart>
          </mc:Choice>
          <mc:Fallback xmlns="">
            <p:pic>
              <p:nvPicPr>
                <p:cNvPr id="28" name="Ink 27">
                  <a:extLst>
                    <a:ext uri="{FF2B5EF4-FFF2-40B4-BE49-F238E27FC236}">
                      <a16:creationId xmlns:a16="http://schemas.microsoft.com/office/drawing/2014/main" id="{22D3CAB0-1A5A-0E37-6EC5-7F74D05ADA4D}"/>
                    </a:ext>
                  </a:extLst>
                </p:cNvPr>
                <p:cNvPicPr/>
                <p:nvPr/>
              </p:nvPicPr>
              <p:blipFill>
                <a:blip r:embed="rId4"/>
                <a:stretch>
                  <a:fillRect/>
                </a:stretch>
              </p:blipFill>
              <p:spPr>
                <a:xfrm>
                  <a:off x="6077297" y="35644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0" name="Ink 29">
                  <a:extLst>
                    <a:ext uri="{FF2B5EF4-FFF2-40B4-BE49-F238E27FC236}">
                      <a16:creationId xmlns:a16="http://schemas.microsoft.com/office/drawing/2014/main" id="{769C4838-3253-93DF-8668-866908FBD5BF}"/>
                    </a:ext>
                  </a:extLst>
                </p14:cNvPr>
                <p14:cNvContentPartPr/>
                <p14:nvPr/>
              </p14:nvContentPartPr>
              <p14:xfrm>
                <a:off x="6100697" y="3573470"/>
                <a:ext cx="360" cy="360"/>
              </p14:xfrm>
            </p:contentPart>
          </mc:Choice>
          <mc:Fallback xmlns="">
            <p:pic>
              <p:nvPicPr>
                <p:cNvPr id="30" name="Ink 29">
                  <a:extLst>
                    <a:ext uri="{FF2B5EF4-FFF2-40B4-BE49-F238E27FC236}">
                      <a16:creationId xmlns:a16="http://schemas.microsoft.com/office/drawing/2014/main" id="{769C4838-3253-93DF-8668-866908FBD5BF}"/>
                    </a:ext>
                  </a:extLst>
                </p:cNvPr>
                <p:cNvPicPr/>
                <p:nvPr/>
              </p:nvPicPr>
              <p:blipFill>
                <a:blip r:embed="rId4"/>
                <a:stretch>
                  <a:fillRect/>
                </a:stretch>
              </p:blipFill>
              <p:spPr>
                <a:xfrm>
                  <a:off x="6091697" y="356447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2" name="Ink 31">
                  <a:extLst>
                    <a:ext uri="{FF2B5EF4-FFF2-40B4-BE49-F238E27FC236}">
                      <a16:creationId xmlns:a16="http://schemas.microsoft.com/office/drawing/2014/main" id="{2F794BAF-7970-B103-FE53-CC254599F827}"/>
                    </a:ext>
                  </a:extLst>
                </p14:cNvPr>
                <p14:cNvContentPartPr/>
                <p14:nvPr/>
              </p14:nvContentPartPr>
              <p14:xfrm>
                <a:off x="6093497" y="3566630"/>
                <a:ext cx="360" cy="360"/>
              </p14:xfrm>
            </p:contentPart>
          </mc:Choice>
          <mc:Fallback xmlns="">
            <p:pic>
              <p:nvPicPr>
                <p:cNvPr id="32" name="Ink 31">
                  <a:extLst>
                    <a:ext uri="{FF2B5EF4-FFF2-40B4-BE49-F238E27FC236}">
                      <a16:creationId xmlns:a16="http://schemas.microsoft.com/office/drawing/2014/main" id="{2F794BAF-7970-B103-FE53-CC254599F827}"/>
                    </a:ext>
                  </a:extLst>
                </p:cNvPr>
                <p:cNvPicPr/>
                <p:nvPr/>
              </p:nvPicPr>
              <p:blipFill>
                <a:blip r:embed="rId4"/>
                <a:stretch>
                  <a:fillRect/>
                </a:stretch>
              </p:blipFill>
              <p:spPr>
                <a:xfrm>
                  <a:off x="6084497" y="3557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3" name="Ink 32">
                  <a:extLst>
                    <a:ext uri="{FF2B5EF4-FFF2-40B4-BE49-F238E27FC236}">
                      <a16:creationId xmlns:a16="http://schemas.microsoft.com/office/drawing/2014/main" id="{5700D685-D174-214D-5DDE-2CA70B7DBEE1}"/>
                    </a:ext>
                  </a:extLst>
                </p14:cNvPr>
                <p14:cNvContentPartPr/>
                <p14:nvPr/>
              </p14:nvContentPartPr>
              <p14:xfrm>
                <a:off x="6093497" y="3566630"/>
                <a:ext cx="360" cy="360"/>
              </p14:xfrm>
            </p:contentPart>
          </mc:Choice>
          <mc:Fallback xmlns="">
            <p:pic>
              <p:nvPicPr>
                <p:cNvPr id="33" name="Ink 32">
                  <a:extLst>
                    <a:ext uri="{FF2B5EF4-FFF2-40B4-BE49-F238E27FC236}">
                      <a16:creationId xmlns:a16="http://schemas.microsoft.com/office/drawing/2014/main" id="{5700D685-D174-214D-5DDE-2CA70B7DBEE1}"/>
                    </a:ext>
                  </a:extLst>
                </p:cNvPr>
                <p:cNvPicPr/>
                <p:nvPr/>
              </p:nvPicPr>
              <p:blipFill>
                <a:blip r:embed="rId4"/>
                <a:stretch>
                  <a:fillRect/>
                </a:stretch>
              </p:blipFill>
              <p:spPr>
                <a:xfrm>
                  <a:off x="6084497" y="3557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4" name="Ink 33">
                  <a:extLst>
                    <a:ext uri="{FF2B5EF4-FFF2-40B4-BE49-F238E27FC236}">
                      <a16:creationId xmlns:a16="http://schemas.microsoft.com/office/drawing/2014/main" id="{F931FEA8-333E-ED57-6332-0759053470CD}"/>
                    </a:ext>
                  </a:extLst>
                </p14:cNvPr>
                <p14:cNvContentPartPr/>
                <p14:nvPr/>
              </p14:nvContentPartPr>
              <p14:xfrm>
                <a:off x="6093497" y="3566630"/>
                <a:ext cx="360" cy="360"/>
              </p14:xfrm>
            </p:contentPart>
          </mc:Choice>
          <mc:Fallback xmlns="">
            <p:pic>
              <p:nvPicPr>
                <p:cNvPr id="34" name="Ink 33">
                  <a:extLst>
                    <a:ext uri="{FF2B5EF4-FFF2-40B4-BE49-F238E27FC236}">
                      <a16:creationId xmlns:a16="http://schemas.microsoft.com/office/drawing/2014/main" id="{F931FEA8-333E-ED57-6332-0759053470CD}"/>
                    </a:ext>
                  </a:extLst>
                </p:cNvPr>
                <p:cNvPicPr/>
                <p:nvPr/>
              </p:nvPicPr>
              <p:blipFill>
                <a:blip r:embed="rId4"/>
                <a:stretch>
                  <a:fillRect/>
                </a:stretch>
              </p:blipFill>
              <p:spPr>
                <a:xfrm>
                  <a:off x="6084497" y="3557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5" name="Ink 34">
                  <a:extLst>
                    <a:ext uri="{FF2B5EF4-FFF2-40B4-BE49-F238E27FC236}">
                      <a16:creationId xmlns:a16="http://schemas.microsoft.com/office/drawing/2014/main" id="{6FBC9343-0263-71FC-8311-4C7D0BBE14D6}"/>
                    </a:ext>
                  </a:extLst>
                </p14:cNvPr>
                <p14:cNvContentPartPr/>
                <p14:nvPr/>
              </p14:nvContentPartPr>
              <p14:xfrm>
                <a:off x="6093497" y="3566630"/>
                <a:ext cx="360" cy="360"/>
              </p14:xfrm>
            </p:contentPart>
          </mc:Choice>
          <mc:Fallback xmlns="">
            <p:pic>
              <p:nvPicPr>
                <p:cNvPr id="35" name="Ink 34">
                  <a:extLst>
                    <a:ext uri="{FF2B5EF4-FFF2-40B4-BE49-F238E27FC236}">
                      <a16:creationId xmlns:a16="http://schemas.microsoft.com/office/drawing/2014/main" id="{6FBC9343-0263-71FC-8311-4C7D0BBE14D6}"/>
                    </a:ext>
                  </a:extLst>
                </p:cNvPr>
                <p:cNvPicPr/>
                <p:nvPr/>
              </p:nvPicPr>
              <p:blipFill>
                <a:blip r:embed="rId4"/>
                <a:stretch>
                  <a:fillRect/>
                </a:stretch>
              </p:blipFill>
              <p:spPr>
                <a:xfrm>
                  <a:off x="6084497" y="3557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6" name="Ink 35">
                  <a:extLst>
                    <a:ext uri="{FF2B5EF4-FFF2-40B4-BE49-F238E27FC236}">
                      <a16:creationId xmlns:a16="http://schemas.microsoft.com/office/drawing/2014/main" id="{668BAF30-1809-89B1-FC2C-48E9B0065E4D}"/>
                    </a:ext>
                  </a:extLst>
                </p14:cNvPr>
                <p14:cNvContentPartPr/>
                <p14:nvPr/>
              </p14:nvContentPartPr>
              <p14:xfrm>
                <a:off x="6093497" y="3566630"/>
                <a:ext cx="360" cy="360"/>
              </p14:xfrm>
            </p:contentPart>
          </mc:Choice>
          <mc:Fallback xmlns="">
            <p:pic>
              <p:nvPicPr>
                <p:cNvPr id="36" name="Ink 35">
                  <a:extLst>
                    <a:ext uri="{FF2B5EF4-FFF2-40B4-BE49-F238E27FC236}">
                      <a16:creationId xmlns:a16="http://schemas.microsoft.com/office/drawing/2014/main" id="{668BAF30-1809-89B1-FC2C-48E9B0065E4D}"/>
                    </a:ext>
                  </a:extLst>
                </p:cNvPr>
                <p:cNvPicPr/>
                <p:nvPr/>
              </p:nvPicPr>
              <p:blipFill>
                <a:blip r:embed="rId4"/>
                <a:stretch>
                  <a:fillRect/>
                </a:stretch>
              </p:blipFill>
              <p:spPr>
                <a:xfrm>
                  <a:off x="6084497" y="3557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7" name="Ink 36">
                  <a:extLst>
                    <a:ext uri="{FF2B5EF4-FFF2-40B4-BE49-F238E27FC236}">
                      <a16:creationId xmlns:a16="http://schemas.microsoft.com/office/drawing/2014/main" id="{72581059-7E51-978E-77F0-BE2F2539B812}"/>
                    </a:ext>
                  </a:extLst>
                </p14:cNvPr>
                <p14:cNvContentPartPr/>
                <p14:nvPr/>
              </p14:nvContentPartPr>
              <p14:xfrm>
                <a:off x="6093497" y="3566630"/>
                <a:ext cx="360" cy="360"/>
              </p14:xfrm>
            </p:contentPart>
          </mc:Choice>
          <mc:Fallback xmlns="">
            <p:pic>
              <p:nvPicPr>
                <p:cNvPr id="37" name="Ink 36">
                  <a:extLst>
                    <a:ext uri="{FF2B5EF4-FFF2-40B4-BE49-F238E27FC236}">
                      <a16:creationId xmlns:a16="http://schemas.microsoft.com/office/drawing/2014/main" id="{72581059-7E51-978E-77F0-BE2F2539B812}"/>
                    </a:ext>
                  </a:extLst>
                </p:cNvPr>
                <p:cNvPicPr/>
                <p:nvPr/>
              </p:nvPicPr>
              <p:blipFill>
                <a:blip r:embed="rId14"/>
                <a:stretch>
                  <a:fillRect/>
                </a:stretch>
              </p:blipFill>
              <p:spPr>
                <a:xfrm>
                  <a:off x="6084497" y="355763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 name="Ink 38">
                  <a:extLst>
                    <a:ext uri="{FF2B5EF4-FFF2-40B4-BE49-F238E27FC236}">
                      <a16:creationId xmlns:a16="http://schemas.microsoft.com/office/drawing/2014/main" id="{A9786F11-10DF-BF01-A25F-BC7109D8E450}"/>
                    </a:ext>
                  </a:extLst>
                </p14:cNvPr>
                <p14:cNvContentPartPr/>
                <p14:nvPr/>
              </p14:nvContentPartPr>
              <p14:xfrm>
                <a:off x="6114377" y="3566630"/>
                <a:ext cx="360" cy="360"/>
              </p14:xfrm>
            </p:contentPart>
          </mc:Choice>
          <mc:Fallback xmlns="">
            <p:pic>
              <p:nvPicPr>
                <p:cNvPr id="39" name="Ink 38">
                  <a:extLst>
                    <a:ext uri="{FF2B5EF4-FFF2-40B4-BE49-F238E27FC236}">
                      <a16:creationId xmlns:a16="http://schemas.microsoft.com/office/drawing/2014/main" id="{A9786F11-10DF-BF01-A25F-BC7109D8E450}"/>
                    </a:ext>
                  </a:extLst>
                </p:cNvPr>
                <p:cNvPicPr/>
                <p:nvPr/>
              </p:nvPicPr>
              <p:blipFill>
                <a:blip r:embed="rId4"/>
                <a:stretch>
                  <a:fillRect/>
                </a:stretch>
              </p:blipFill>
              <p:spPr>
                <a:xfrm>
                  <a:off x="6105377" y="3557630"/>
                  <a:ext cx="18000" cy="18000"/>
                </a:xfrm>
                <a:prstGeom prst="rect">
                  <a:avLst/>
                </a:prstGeom>
              </p:spPr>
            </p:pic>
          </mc:Fallback>
        </mc:AlternateContent>
      </p:grpSp>
      <p:grpSp>
        <p:nvGrpSpPr>
          <p:cNvPr id="47" name="Group 46">
            <a:extLst>
              <a:ext uri="{FF2B5EF4-FFF2-40B4-BE49-F238E27FC236}">
                <a16:creationId xmlns:a16="http://schemas.microsoft.com/office/drawing/2014/main" id="{54BB58C7-929B-E8ED-B704-EA53CF253F35}"/>
              </a:ext>
            </a:extLst>
          </p:cNvPr>
          <p:cNvGrpSpPr/>
          <p:nvPr/>
        </p:nvGrpSpPr>
        <p:grpSpPr>
          <a:xfrm>
            <a:off x="5556017" y="5486150"/>
            <a:ext cx="28080" cy="7560"/>
            <a:chOff x="5556017" y="5486150"/>
            <a:chExt cx="28080" cy="7560"/>
          </a:xfrm>
        </p:grpSpPr>
        <mc:AlternateContent xmlns:mc="http://schemas.openxmlformats.org/markup-compatibility/2006" xmlns:p14="http://schemas.microsoft.com/office/powerpoint/2010/main">
          <mc:Choice Requires="p14">
            <p:contentPart p14:bwMode="auto" r:id="rId16">
              <p14:nvContentPartPr>
                <p14:cNvPr id="41" name="Ink 40">
                  <a:extLst>
                    <a:ext uri="{FF2B5EF4-FFF2-40B4-BE49-F238E27FC236}">
                      <a16:creationId xmlns:a16="http://schemas.microsoft.com/office/drawing/2014/main" id="{D55BBD55-CC94-F5BF-CB13-C11C902B3DFB}"/>
                    </a:ext>
                  </a:extLst>
                </p14:cNvPr>
                <p14:cNvContentPartPr/>
                <p14:nvPr/>
              </p14:nvContentPartPr>
              <p14:xfrm>
                <a:off x="5556017" y="5493350"/>
                <a:ext cx="360" cy="360"/>
              </p14:xfrm>
            </p:contentPart>
          </mc:Choice>
          <mc:Fallback xmlns="">
            <p:pic>
              <p:nvPicPr>
                <p:cNvPr id="41" name="Ink 40">
                  <a:extLst>
                    <a:ext uri="{FF2B5EF4-FFF2-40B4-BE49-F238E27FC236}">
                      <a16:creationId xmlns:a16="http://schemas.microsoft.com/office/drawing/2014/main" id="{D55BBD55-CC94-F5BF-CB13-C11C902B3DFB}"/>
                    </a:ext>
                  </a:extLst>
                </p:cNvPr>
                <p:cNvPicPr/>
                <p:nvPr/>
              </p:nvPicPr>
              <p:blipFill>
                <a:blip r:embed="rId4"/>
                <a:stretch>
                  <a:fillRect/>
                </a:stretch>
              </p:blipFill>
              <p:spPr>
                <a:xfrm>
                  <a:off x="5547017" y="54843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2" name="Ink 41">
                  <a:extLst>
                    <a:ext uri="{FF2B5EF4-FFF2-40B4-BE49-F238E27FC236}">
                      <a16:creationId xmlns:a16="http://schemas.microsoft.com/office/drawing/2014/main" id="{CAD79BA4-0CB6-1072-93F9-943EBF0DCB33}"/>
                    </a:ext>
                  </a:extLst>
                </p14:cNvPr>
                <p14:cNvContentPartPr/>
                <p14:nvPr/>
              </p14:nvContentPartPr>
              <p14:xfrm>
                <a:off x="5556017" y="5493350"/>
                <a:ext cx="360" cy="360"/>
              </p14:xfrm>
            </p:contentPart>
          </mc:Choice>
          <mc:Fallback xmlns="">
            <p:pic>
              <p:nvPicPr>
                <p:cNvPr id="42" name="Ink 41">
                  <a:extLst>
                    <a:ext uri="{FF2B5EF4-FFF2-40B4-BE49-F238E27FC236}">
                      <a16:creationId xmlns:a16="http://schemas.microsoft.com/office/drawing/2014/main" id="{CAD79BA4-0CB6-1072-93F9-943EBF0DCB33}"/>
                    </a:ext>
                  </a:extLst>
                </p:cNvPr>
                <p:cNvPicPr/>
                <p:nvPr/>
              </p:nvPicPr>
              <p:blipFill>
                <a:blip r:embed="rId4"/>
                <a:stretch>
                  <a:fillRect/>
                </a:stretch>
              </p:blipFill>
              <p:spPr>
                <a:xfrm>
                  <a:off x="5547017" y="54843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4" name="Ink 43">
                  <a:extLst>
                    <a:ext uri="{FF2B5EF4-FFF2-40B4-BE49-F238E27FC236}">
                      <a16:creationId xmlns:a16="http://schemas.microsoft.com/office/drawing/2014/main" id="{CF95E529-8F11-0BCD-AA39-04F2924E7E57}"/>
                    </a:ext>
                  </a:extLst>
                </p14:cNvPr>
                <p14:cNvContentPartPr/>
                <p14:nvPr/>
              </p14:nvContentPartPr>
              <p14:xfrm>
                <a:off x="5570057" y="5493350"/>
                <a:ext cx="360" cy="360"/>
              </p14:xfrm>
            </p:contentPart>
          </mc:Choice>
          <mc:Fallback xmlns="">
            <p:pic>
              <p:nvPicPr>
                <p:cNvPr id="44" name="Ink 43">
                  <a:extLst>
                    <a:ext uri="{FF2B5EF4-FFF2-40B4-BE49-F238E27FC236}">
                      <a16:creationId xmlns:a16="http://schemas.microsoft.com/office/drawing/2014/main" id="{CF95E529-8F11-0BCD-AA39-04F2924E7E57}"/>
                    </a:ext>
                  </a:extLst>
                </p:cNvPr>
                <p:cNvPicPr/>
                <p:nvPr/>
              </p:nvPicPr>
              <p:blipFill>
                <a:blip r:embed="rId4"/>
                <a:stretch>
                  <a:fillRect/>
                </a:stretch>
              </p:blipFill>
              <p:spPr>
                <a:xfrm>
                  <a:off x="5561057" y="54843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5" name="Ink 44">
                  <a:extLst>
                    <a:ext uri="{FF2B5EF4-FFF2-40B4-BE49-F238E27FC236}">
                      <a16:creationId xmlns:a16="http://schemas.microsoft.com/office/drawing/2014/main" id="{45EBB0FA-2F64-9B7B-754C-6A8D23D968FD}"/>
                    </a:ext>
                  </a:extLst>
                </p14:cNvPr>
                <p14:cNvContentPartPr/>
                <p14:nvPr/>
              </p14:nvContentPartPr>
              <p14:xfrm>
                <a:off x="5570057" y="5493350"/>
                <a:ext cx="360" cy="360"/>
              </p14:xfrm>
            </p:contentPart>
          </mc:Choice>
          <mc:Fallback xmlns="">
            <p:pic>
              <p:nvPicPr>
                <p:cNvPr id="45" name="Ink 44">
                  <a:extLst>
                    <a:ext uri="{FF2B5EF4-FFF2-40B4-BE49-F238E27FC236}">
                      <a16:creationId xmlns:a16="http://schemas.microsoft.com/office/drawing/2014/main" id="{45EBB0FA-2F64-9B7B-754C-6A8D23D968FD}"/>
                    </a:ext>
                  </a:extLst>
                </p:cNvPr>
                <p:cNvPicPr/>
                <p:nvPr/>
              </p:nvPicPr>
              <p:blipFill>
                <a:blip r:embed="rId4"/>
                <a:stretch>
                  <a:fillRect/>
                </a:stretch>
              </p:blipFill>
              <p:spPr>
                <a:xfrm>
                  <a:off x="5561057" y="548435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6" name="Ink 45">
                  <a:extLst>
                    <a:ext uri="{FF2B5EF4-FFF2-40B4-BE49-F238E27FC236}">
                      <a16:creationId xmlns:a16="http://schemas.microsoft.com/office/drawing/2014/main" id="{9978D11C-84A7-D207-DC17-21C6E1E59F1C}"/>
                    </a:ext>
                  </a:extLst>
                </p14:cNvPr>
                <p14:cNvContentPartPr/>
                <p14:nvPr/>
              </p14:nvContentPartPr>
              <p14:xfrm>
                <a:off x="5583737" y="5486150"/>
                <a:ext cx="360" cy="360"/>
              </p14:xfrm>
            </p:contentPart>
          </mc:Choice>
          <mc:Fallback xmlns="">
            <p:pic>
              <p:nvPicPr>
                <p:cNvPr id="46" name="Ink 45">
                  <a:extLst>
                    <a:ext uri="{FF2B5EF4-FFF2-40B4-BE49-F238E27FC236}">
                      <a16:creationId xmlns:a16="http://schemas.microsoft.com/office/drawing/2014/main" id="{9978D11C-84A7-D207-DC17-21C6E1E59F1C}"/>
                    </a:ext>
                  </a:extLst>
                </p:cNvPr>
                <p:cNvPicPr/>
                <p:nvPr/>
              </p:nvPicPr>
              <p:blipFill>
                <a:blip r:embed="rId4"/>
                <a:stretch>
                  <a:fillRect/>
                </a:stretch>
              </p:blipFill>
              <p:spPr>
                <a:xfrm>
                  <a:off x="5574737" y="5477150"/>
                  <a:ext cx="18000" cy="18000"/>
                </a:xfrm>
                <a:prstGeom prst="rect">
                  <a:avLst/>
                </a:prstGeom>
              </p:spPr>
            </p:pic>
          </mc:Fallback>
        </mc:AlternateContent>
      </p:grpSp>
      <p:cxnSp>
        <p:nvCxnSpPr>
          <p:cNvPr id="49" name="Straight Arrow Connector 48">
            <a:extLst>
              <a:ext uri="{FF2B5EF4-FFF2-40B4-BE49-F238E27FC236}">
                <a16:creationId xmlns:a16="http://schemas.microsoft.com/office/drawing/2014/main" id="{3143947A-820A-8B8E-7974-7B8C4FDB3D1F}"/>
              </a:ext>
            </a:extLst>
          </p:cNvPr>
          <p:cNvCxnSpPr/>
          <p:nvPr/>
        </p:nvCxnSpPr>
        <p:spPr>
          <a:xfrm flipH="1">
            <a:off x="5632983" y="5486150"/>
            <a:ext cx="2652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DBD292A-3988-9397-7EA7-69D119837C1D}"/>
              </a:ext>
            </a:extLst>
          </p:cNvPr>
          <p:cNvCxnSpPr/>
          <p:nvPr/>
        </p:nvCxnSpPr>
        <p:spPr>
          <a:xfrm flipH="1">
            <a:off x="6177435" y="3566630"/>
            <a:ext cx="32108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89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55CA-8260-43AD-BC84-D53D15B1B595}"/>
              </a:ext>
            </a:extLst>
          </p:cNvPr>
          <p:cNvSpPr>
            <a:spLocks noGrp="1"/>
          </p:cNvSpPr>
          <p:nvPr>
            <p:ph type="title"/>
          </p:nvPr>
        </p:nvSpPr>
        <p:spPr/>
        <p:txBody>
          <a:bodyPr/>
          <a:lstStyle/>
          <a:p>
            <a:r>
              <a:rPr lang="en-US" dirty="0"/>
              <a:t>Natural forms of gene migration and recombination</a:t>
            </a:r>
          </a:p>
        </p:txBody>
      </p:sp>
      <p:sp>
        <p:nvSpPr>
          <p:cNvPr id="8" name="Content Placeholder 7">
            <a:extLst>
              <a:ext uri="{FF2B5EF4-FFF2-40B4-BE49-F238E27FC236}">
                <a16:creationId xmlns:a16="http://schemas.microsoft.com/office/drawing/2014/main" id="{C3C6988B-4876-4BEB-97C6-E3A14C89021E}"/>
              </a:ext>
            </a:extLst>
          </p:cNvPr>
          <p:cNvSpPr txBox="1">
            <a:spLocks noGrp="1"/>
          </p:cNvSpPr>
          <p:nvPr>
            <p:ph idx="1"/>
          </p:nvPr>
        </p:nvSpPr>
        <p:spPr>
          <a:xfrm>
            <a:off x="2589212" y="1980571"/>
            <a:ext cx="8915400" cy="4667945"/>
          </a:xfrm>
          <a:prstGeom prst="rect">
            <a:avLst/>
          </a:prstGeom>
          <a:noFill/>
        </p:spPr>
        <p:txBody>
          <a:bodyPr wrap="square" rtlCol="0">
            <a:spAutoFit/>
          </a:bodyPr>
          <a:lstStyle/>
          <a:p>
            <a:pPr marL="0" indent="0">
              <a:buNone/>
            </a:pPr>
            <a:r>
              <a:rPr lang="en-US" sz="2400" b="1" dirty="0">
                <a:latin typeface="Calibri" panose="020F0502020204030204" pitchFamily="34" charset="0"/>
                <a:ea typeface="Calibri" panose="020F0502020204030204" pitchFamily="34" charset="0"/>
                <a:cs typeface="Calibri" panose="020F0502020204030204" pitchFamily="34" charset="0"/>
              </a:rPr>
              <a:t>CBD and NP center on biopiracy and misappropriation from lands, waters and territories (“territorial model”)</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ea typeface="Calibri" panose="020F0502020204030204" pitchFamily="34" charset="0"/>
                <a:cs typeface="Calibri" panose="020F0502020204030204" pitchFamily="34" charset="0"/>
              </a:rPr>
              <a:t>Genetic material moves naturally: dispersal, migration, movement of spores and pollen, sexual reproduction, sexual recombination, hybridization, horizontal gene transfer, etc.</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b="1" dirty="0">
                <a:latin typeface="Calibri" panose="020F0502020204030204" pitchFamily="34" charset="0"/>
                <a:ea typeface="Calibri" panose="020F0502020204030204" pitchFamily="34" charset="0"/>
                <a:cs typeface="Calibri" panose="020F0502020204030204" pitchFamily="34" charset="0"/>
              </a:rPr>
              <a:t>Movement occurs in every direction – into and out of territories. Makes determination of purely sovereign gene sequences exceedingly difficult, and undercuts sovereignty claims, or triggers </a:t>
            </a:r>
            <a:r>
              <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rPr>
              <a:t>competing sovereignty claims</a:t>
            </a:r>
          </a:p>
        </p:txBody>
      </p:sp>
    </p:spTree>
    <p:extLst>
      <p:ext uri="{BB962C8B-B14F-4D97-AF65-F5344CB8AC3E}">
        <p14:creationId xmlns:p14="http://schemas.microsoft.com/office/powerpoint/2010/main" val="13207752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89213" y="228601"/>
            <a:ext cx="8915399" cy="725738"/>
          </a:xfrm>
        </p:spPr>
        <p:txBody>
          <a:bodyPr>
            <a:normAutofit/>
          </a:bodyPr>
          <a:lstStyle/>
          <a:p>
            <a:r>
              <a:rPr lang="en-US" sz="3600" b="1" dirty="0"/>
              <a:t>Gene Flow: Pollen, Seeds, Migration</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589213" y="1301751"/>
            <a:ext cx="8915399" cy="4601912"/>
          </a:xfrm>
        </p:spPr>
        <p:txBody>
          <a:bodyPr>
            <a:normAutofit/>
          </a:bodyPr>
          <a:lstStyle/>
          <a:p>
            <a:endParaRPr lang="en-US" sz="2800" b="1" dirty="0"/>
          </a:p>
        </p:txBody>
      </p:sp>
      <p:sp>
        <p:nvSpPr>
          <p:cNvPr id="4" name="Oval 3">
            <a:extLst>
              <a:ext uri="{FF2B5EF4-FFF2-40B4-BE49-F238E27FC236}">
                <a16:creationId xmlns:a16="http://schemas.microsoft.com/office/drawing/2014/main" id="{4C68FC5A-A422-EAA6-F476-CBFD54F27E7B}"/>
              </a:ext>
            </a:extLst>
          </p:cNvPr>
          <p:cNvSpPr/>
          <p:nvPr/>
        </p:nvSpPr>
        <p:spPr>
          <a:xfrm>
            <a:off x="5052005" y="1739978"/>
            <a:ext cx="4634899" cy="4163685"/>
          </a:xfrm>
          <a:prstGeom prst="ellipse">
            <a:avLst/>
          </a:prstGeom>
          <a:gradFill>
            <a:gsLst>
              <a:gs pos="0">
                <a:schemeClr val="bg2">
                  <a:tint val="90000"/>
                  <a:lumMod val="120000"/>
                </a:schemeClr>
              </a:gs>
              <a:gs pos="100000">
                <a:schemeClr val="bg2">
                  <a:shade val="98000"/>
                  <a:satMod val="120000"/>
                  <a:lumMod val="9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23159799-D2CB-F79A-2857-3EF3A189789F}"/>
              </a:ext>
            </a:extLst>
          </p:cNvPr>
          <p:cNvSpPr txBox="1"/>
          <p:nvPr/>
        </p:nvSpPr>
        <p:spPr>
          <a:xfrm>
            <a:off x="5655359" y="2889791"/>
            <a:ext cx="2998315" cy="1569660"/>
          </a:xfrm>
          <a:prstGeom prst="rect">
            <a:avLst/>
          </a:prstGeom>
          <a:noFill/>
        </p:spPr>
        <p:txBody>
          <a:bodyPr wrap="square" rtlCol="0">
            <a:spAutoFit/>
          </a:bodyPr>
          <a:lstStyle/>
          <a:p>
            <a:r>
              <a:rPr lang="en-US" sz="4800" b="1" dirty="0"/>
              <a:t>IP or LC Territory</a:t>
            </a:r>
          </a:p>
        </p:txBody>
      </p:sp>
      <p:pic>
        <p:nvPicPr>
          <p:cNvPr id="9" name="Picture 8">
            <a:extLst>
              <a:ext uri="{FF2B5EF4-FFF2-40B4-BE49-F238E27FC236}">
                <a16:creationId xmlns:a16="http://schemas.microsoft.com/office/drawing/2014/main" id="{E74C8E24-2C05-2DCE-2F51-9EE787651AE3}"/>
              </a:ext>
            </a:extLst>
          </p:cNvPr>
          <p:cNvPicPr>
            <a:picLocks noChangeAspect="1"/>
          </p:cNvPicPr>
          <p:nvPr/>
        </p:nvPicPr>
        <p:blipFill>
          <a:blip r:embed="rId2"/>
          <a:stretch>
            <a:fillRect/>
          </a:stretch>
        </p:blipFill>
        <p:spPr>
          <a:xfrm>
            <a:off x="10667360" y="4113253"/>
            <a:ext cx="493905" cy="1435983"/>
          </a:xfrm>
          <a:prstGeom prst="rect">
            <a:avLst/>
          </a:prstGeom>
        </p:spPr>
      </p:pic>
      <p:pic>
        <p:nvPicPr>
          <p:cNvPr id="10" name="Picture 9">
            <a:extLst>
              <a:ext uri="{FF2B5EF4-FFF2-40B4-BE49-F238E27FC236}">
                <a16:creationId xmlns:a16="http://schemas.microsoft.com/office/drawing/2014/main" id="{88BBD1CC-79CA-FF81-2596-4AC3C58B3D83}"/>
              </a:ext>
            </a:extLst>
          </p:cNvPr>
          <p:cNvPicPr>
            <a:picLocks noChangeAspect="1"/>
          </p:cNvPicPr>
          <p:nvPr/>
        </p:nvPicPr>
        <p:blipFill>
          <a:blip r:embed="rId2"/>
          <a:stretch>
            <a:fillRect/>
          </a:stretch>
        </p:blipFill>
        <p:spPr>
          <a:xfrm>
            <a:off x="8287306" y="2933900"/>
            <a:ext cx="493905" cy="1435983"/>
          </a:xfrm>
          <a:prstGeom prst="rect">
            <a:avLst/>
          </a:prstGeom>
        </p:spPr>
      </p:pic>
      <p:pic>
        <p:nvPicPr>
          <p:cNvPr id="11" name="Picture 10">
            <a:extLst>
              <a:ext uri="{FF2B5EF4-FFF2-40B4-BE49-F238E27FC236}">
                <a16:creationId xmlns:a16="http://schemas.microsoft.com/office/drawing/2014/main" id="{26ECFE53-BEF6-2921-8F57-A8A63F7E5500}"/>
              </a:ext>
            </a:extLst>
          </p:cNvPr>
          <p:cNvPicPr>
            <a:picLocks noChangeAspect="1"/>
          </p:cNvPicPr>
          <p:nvPr/>
        </p:nvPicPr>
        <p:blipFill>
          <a:blip r:embed="rId2"/>
          <a:stretch>
            <a:fillRect/>
          </a:stretch>
        </p:blipFill>
        <p:spPr>
          <a:xfrm>
            <a:off x="2934194" y="1993017"/>
            <a:ext cx="493905" cy="1435983"/>
          </a:xfrm>
          <a:prstGeom prst="rect">
            <a:avLst/>
          </a:prstGeom>
        </p:spPr>
      </p:pic>
      <p:pic>
        <p:nvPicPr>
          <p:cNvPr id="12" name="Picture 11">
            <a:extLst>
              <a:ext uri="{FF2B5EF4-FFF2-40B4-BE49-F238E27FC236}">
                <a16:creationId xmlns:a16="http://schemas.microsoft.com/office/drawing/2014/main" id="{8FD423D4-0881-AE25-FA18-D8887BF5AD89}"/>
              </a:ext>
            </a:extLst>
          </p:cNvPr>
          <p:cNvPicPr>
            <a:picLocks noChangeAspect="1"/>
          </p:cNvPicPr>
          <p:nvPr/>
        </p:nvPicPr>
        <p:blipFill>
          <a:blip r:embed="rId2"/>
          <a:stretch>
            <a:fillRect/>
          </a:stretch>
        </p:blipFill>
        <p:spPr>
          <a:xfrm>
            <a:off x="3785773" y="3602707"/>
            <a:ext cx="493905" cy="1435983"/>
          </a:xfrm>
          <a:prstGeom prst="rect">
            <a:avLst/>
          </a:prstGeom>
        </p:spPr>
      </p:pic>
      <p:pic>
        <p:nvPicPr>
          <p:cNvPr id="13" name="Picture 12">
            <a:extLst>
              <a:ext uri="{FF2B5EF4-FFF2-40B4-BE49-F238E27FC236}">
                <a16:creationId xmlns:a16="http://schemas.microsoft.com/office/drawing/2014/main" id="{A41ABA1D-78C0-252E-AB46-FBA4E6784B34}"/>
              </a:ext>
            </a:extLst>
          </p:cNvPr>
          <p:cNvPicPr>
            <a:picLocks noChangeAspect="1"/>
          </p:cNvPicPr>
          <p:nvPr/>
        </p:nvPicPr>
        <p:blipFill>
          <a:blip r:embed="rId2"/>
          <a:stretch>
            <a:fillRect/>
          </a:stretch>
        </p:blipFill>
        <p:spPr>
          <a:xfrm>
            <a:off x="10173455" y="1739978"/>
            <a:ext cx="493905" cy="1435983"/>
          </a:xfrm>
          <a:prstGeom prst="rect">
            <a:avLst/>
          </a:prstGeom>
        </p:spPr>
      </p:pic>
      <p:sp>
        <p:nvSpPr>
          <p:cNvPr id="14" name="TextBox 13">
            <a:extLst>
              <a:ext uri="{FF2B5EF4-FFF2-40B4-BE49-F238E27FC236}">
                <a16:creationId xmlns:a16="http://schemas.microsoft.com/office/drawing/2014/main" id="{38DF8C00-BAA4-6388-B273-B0E93B0F0DD0}"/>
              </a:ext>
            </a:extLst>
          </p:cNvPr>
          <p:cNvSpPr txBox="1"/>
          <p:nvPr/>
        </p:nvSpPr>
        <p:spPr>
          <a:xfrm>
            <a:off x="7410788" y="4437531"/>
            <a:ext cx="1991866" cy="369332"/>
          </a:xfrm>
          <a:prstGeom prst="rect">
            <a:avLst/>
          </a:prstGeom>
          <a:noFill/>
        </p:spPr>
        <p:txBody>
          <a:bodyPr wrap="square" rtlCol="0">
            <a:spAutoFit/>
          </a:bodyPr>
          <a:lstStyle/>
          <a:p>
            <a:r>
              <a:rPr lang="en-US" b="1" dirty="0">
                <a:solidFill>
                  <a:srgbClr val="FF0000"/>
                </a:solidFill>
              </a:rPr>
              <a:t>+ Associated TK</a:t>
            </a:r>
          </a:p>
        </p:txBody>
      </p:sp>
      <p:cxnSp>
        <p:nvCxnSpPr>
          <p:cNvPr id="15" name="Straight Arrow Connector 14">
            <a:extLst>
              <a:ext uri="{FF2B5EF4-FFF2-40B4-BE49-F238E27FC236}">
                <a16:creationId xmlns:a16="http://schemas.microsoft.com/office/drawing/2014/main" id="{7C5E28DE-48E7-C59C-DDE8-89B99C5E9806}"/>
              </a:ext>
            </a:extLst>
          </p:cNvPr>
          <p:cNvCxnSpPr/>
          <p:nvPr/>
        </p:nvCxnSpPr>
        <p:spPr>
          <a:xfrm flipH="1">
            <a:off x="8997950" y="2711008"/>
            <a:ext cx="971550" cy="578292"/>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EDAF1EC-70EA-277F-12F0-E42228B60B04}"/>
              </a:ext>
            </a:extLst>
          </p:cNvPr>
          <p:cNvCxnSpPr>
            <a:cxnSpLocks/>
          </p:cNvCxnSpPr>
          <p:nvPr/>
        </p:nvCxnSpPr>
        <p:spPr>
          <a:xfrm>
            <a:off x="3482705" y="2577662"/>
            <a:ext cx="1968699" cy="598299"/>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10C09D8-5098-B930-DA8C-868FA4F2E992}"/>
              </a:ext>
            </a:extLst>
          </p:cNvPr>
          <p:cNvPicPr>
            <a:picLocks noChangeAspect="1"/>
          </p:cNvPicPr>
          <p:nvPr/>
        </p:nvPicPr>
        <p:blipFill>
          <a:blip r:embed="rId2"/>
          <a:stretch>
            <a:fillRect/>
          </a:stretch>
        </p:blipFill>
        <p:spPr>
          <a:xfrm>
            <a:off x="6722578" y="4772938"/>
            <a:ext cx="242321" cy="704526"/>
          </a:xfrm>
          <a:prstGeom prst="rect">
            <a:avLst/>
          </a:prstGeom>
        </p:spPr>
      </p:pic>
      <p:sp>
        <p:nvSpPr>
          <p:cNvPr id="19" name="Rectangle 18">
            <a:extLst>
              <a:ext uri="{FF2B5EF4-FFF2-40B4-BE49-F238E27FC236}">
                <a16:creationId xmlns:a16="http://schemas.microsoft.com/office/drawing/2014/main" id="{AEAFE372-24A9-C73A-1D6A-4EFF0897095F}"/>
              </a:ext>
            </a:extLst>
          </p:cNvPr>
          <p:cNvSpPr/>
          <p:nvPr/>
        </p:nvSpPr>
        <p:spPr>
          <a:xfrm>
            <a:off x="6565318" y="4627302"/>
            <a:ext cx="493905" cy="100600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cxnSp>
        <p:nvCxnSpPr>
          <p:cNvPr id="6" name="Straight Arrow Connector 5">
            <a:extLst>
              <a:ext uri="{FF2B5EF4-FFF2-40B4-BE49-F238E27FC236}">
                <a16:creationId xmlns:a16="http://schemas.microsoft.com/office/drawing/2014/main" id="{C48A13F3-9DED-7F35-7558-F035E2FFB60F}"/>
              </a:ext>
            </a:extLst>
          </p:cNvPr>
          <p:cNvCxnSpPr/>
          <p:nvPr/>
        </p:nvCxnSpPr>
        <p:spPr>
          <a:xfrm flipH="1">
            <a:off x="4382132" y="3618813"/>
            <a:ext cx="971550" cy="578292"/>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AE27B8F-AD53-9B16-59B5-50E44139484F}"/>
              </a:ext>
            </a:extLst>
          </p:cNvPr>
          <p:cNvCxnSpPr/>
          <p:nvPr/>
        </p:nvCxnSpPr>
        <p:spPr>
          <a:xfrm>
            <a:off x="9142837" y="4081672"/>
            <a:ext cx="1514693" cy="692925"/>
          </a:xfrm>
          <a:prstGeom prst="straightConnector1">
            <a:avLst/>
          </a:prstGeom>
          <a:ln w="635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171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1279548" y="1391617"/>
            <a:ext cx="8915399" cy="725738"/>
          </a:xfrm>
        </p:spPr>
        <p:txBody>
          <a:bodyPr>
            <a:normAutofit fontScale="90000"/>
          </a:bodyPr>
          <a:lstStyle/>
          <a:p>
            <a:r>
              <a:rPr lang="en-US" dirty="0"/>
              <a:t>Many origins, many jurisdictions</a:t>
            </a:r>
          </a:p>
        </p:txBody>
      </p:sp>
      <p:pic>
        <p:nvPicPr>
          <p:cNvPr id="4" name="Imagen 3">
            <a:extLst>
              <a:ext uri="{FF2B5EF4-FFF2-40B4-BE49-F238E27FC236}">
                <a16:creationId xmlns:a16="http://schemas.microsoft.com/office/drawing/2014/main" id="{101B9A7D-5823-2874-FAC4-267DC0C30104}"/>
              </a:ext>
            </a:extLst>
          </p:cNvPr>
          <p:cNvPicPr>
            <a:picLocks noChangeAspect="1"/>
          </p:cNvPicPr>
          <p:nvPr/>
        </p:nvPicPr>
        <p:blipFill>
          <a:blip r:embed="rId2"/>
          <a:stretch>
            <a:fillRect/>
          </a:stretch>
        </p:blipFill>
        <p:spPr>
          <a:xfrm>
            <a:off x="2836397" y="1335926"/>
            <a:ext cx="7587425" cy="4533561"/>
          </a:xfrm>
          <a:prstGeom prst="rect">
            <a:avLst/>
          </a:prstGeom>
        </p:spPr>
      </p:pic>
      <p:graphicFrame>
        <p:nvGraphicFramePr>
          <p:cNvPr id="5" name="Diagram 4">
            <a:extLst>
              <a:ext uri="{FF2B5EF4-FFF2-40B4-BE49-F238E27FC236}">
                <a16:creationId xmlns:a16="http://schemas.microsoft.com/office/drawing/2014/main" id="{E4280897-E1C2-3336-137B-709C48CA98B8}"/>
              </a:ext>
            </a:extLst>
          </p:cNvPr>
          <p:cNvGraphicFramePr/>
          <p:nvPr>
            <p:extLst>
              <p:ext uri="{D42A27DB-BD31-4B8C-83A1-F6EECF244321}">
                <p14:modId xmlns:p14="http://schemas.microsoft.com/office/powerpoint/2010/main" val="2499122562"/>
              </p:ext>
            </p:extLst>
          </p:nvPr>
        </p:nvGraphicFramePr>
        <p:xfrm>
          <a:off x="2836397" y="1449439"/>
          <a:ext cx="5405604" cy="4306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88404EC-907D-47E7-0EB6-E4D7146549C3}"/>
              </a:ext>
            </a:extLst>
          </p:cNvPr>
          <p:cNvSpPr txBox="1"/>
          <p:nvPr/>
        </p:nvSpPr>
        <p:spPr>
          <a:xfrm>
            <a:off x="3455176" y="3853044"/>
            <a:ext cx="1111202" cy="307777"/>
          </a:xfrm>
          <a:prstGeom prst="rect">
            <a:avLst/>
          </a:prstGeom>
          <a:noFill/>
        </p:spPr>
        <p:txBody>
          <a:bodyPr wrap="none" rtlCol="0">
            <a:spAutoFit/>
          </a:bodyPr>
          <a:lstStyle/>
          <a:p>
            <a:r>
              <a:rPr lang="en-US" sz="1400" dirty="0">
                <a:solidFill>
                  <a:schemeClr val="bg1">
                    <a:lumMod val="95000"/>
                  </a:schemeClr>
                </a:solidFill>
              </a:rPr>
              <a:t>collections</a:t>
            </a:r>
          </a:p>
        </p:txBody>
      </p:sp>
    </p:spTree>
    <p:extLst>
      <p:ext uri="{BB962C8B-B14F-4D97-AF65-F5344CB8AC3E}">
        <p14:creationId xmlns:p14="http://schemas.microsoft.com/office/powerpoint/2010/main" val="4014156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89213" y="154523"/>
            <a:ext cx="8724907" cy="1599628"/>
          </a:xfrm>
        </p:spPr>
        <p:txBody>
          <a:bodyPr>
            <a:normAutofit fontScale="90000"/>
          </a:bodyPr>
          <a:lstStyle/>
          <a:p>
            <a:r>
              <a:rPr lang="en-US" dirty="0"/>
              <a:t>Challenges to gene sovereignty regime</a:t>
            </a:r>
          </a:p>
        </p:txBody>
      </p:sp>
      <p:pic>
        <p:nvPicPr>
          <p:cNvPr id="4" name="Imagen 3">
            <a:extLst>
              <a:ext uri="{FF2B5EF4-FFF2-40B4-BE49-F238E27FC236}">
                <a16:creationId xmlns:a16="http://schemas.microsoft.com/office/drawing/2014/main" id="{101B9A7D-5823-2874-FAC4-267DC0C30104}"/>
              </a:ext>
            </a:extLst>
          </p:cNvPr>
          <p:cNvPicPr>
            <a:picLocks noChangeAspect="1"/>
          </p:cNvPicPr>
          <p:nvPr/>
        </p:nvPicPr>
        <p:blipFill>
          <a:blip r:embed="rId2"/>
          <a:stretch>
            <a:fillRect/>
          </a:stretch>
        </p:blipFill>
        <p:spPr>
          <a:xfrm>
            <a:off x="2874321" y="2133301"/>
            <a:ext cx="6830117" cy="4081062"/>
          </a:xfrm>
          <a:prstGeom prst="rect">
            <a:avLst/>
          </a:prstGeom>
        </p:spPr>
      </p:pic>
      <p:sp>
        <p:nvSpPr>
          <p:cNvPr id="9" name="Freeform: Shape 8">
            <a:extLst>
              <a:ext uri="{FF2B5EF4-FFF2-40B4-BE49-F238E27FC236}">
                <a16:creationId xmlns:a16="http://schemas.microsoft.com/office/drawing/2014/main" id="{89111C48-B2B3-0146-D543-1F75B2FBEFA6}"/>
              </a:ext>
            </a:extLst>
          </p:cNvPr>
          <p:cNvSpPr/>
          <p:nvPr/>
        </p:nvSpPr>
        <p:spPr>
          <a:xfrm>
            <a:off x="6727613" y="1748448"/>
            <a:ext cx="1354990" cy="728489"/>
          </a:xfrm>
          <a:custGeom>
            <a:avLst/>
            <a:gdLst>
              <a:gd name="connsiteX0" fmla="*/ 0 w 1354990"/>
              <a:gd name="connsiteY0" fmla="*/ 0 h 728489"/>
              <a:gd name="connsiteX1" fmla="*/ 1354990 w 1354990"/>
              <a:gd name="connsiteY1" fmla="*/ 0 h 728489"/>
              <a:gd name="connsiteX2" fmla="*/ 1354990 w 1354990"/>
              <a:gd name="connsiteY2" fmla="*/ 728489 h 728489"/>
              <a:gd name="connsiteX3" fmla="*/ 0 w 1354990"/>
              <a:gd name="connsiteY3" fmla="*/ 728489 h 728489"/>
              <a:gd name="connsiteX4" fmla="*/ 0 w 1354990"/>
              <a:gd name="connsiteY4" fmla="*/ 0 h 72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990" h="728489">
                <a:moveTo>
                  <a:pt x="0" y="0"/>
                </a:moveTo>
                <a:lnTo>
                  <a:pt x="1354990" y="0"/>
                </a:lnTo>
                <a:lnTo>
                  <a:pt x="1354990" y="728489"/>
                </a:lnTo>
                <a:lnTo>
                  <a:pt x="0" y="72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endParaRPr lang="en-US" sz="700" kern="1200"/>
          </a:p>
        </p:txBody>
      </p:sp>
      <p:sp>
        <p:nvSpPr>
          <p:cNvPr id="11" name="Freeform: Shape 10">
            <a:extLst>
              <a:ext uri="{FF2B5EF4-FFF2-40B4-BE49-F238E27FC236}">
                <a16:creationId xmlns:a16="http://schemas.microsoft.com/office/drawing/2014/main" id="{900CD305-3232-58BE-8A5A-1229CEDBB843}"/>
              </a:ext>
            </a:extLst>
          </p:cNvPr>
          <p:cNvSpPr/>
          <p:nvPr/>
        </p:nvSpPr>
        <p:spPr>
          <a:xfrm>
            <a:off x="4895022" y="2645179"/>
            <a:ext cx="2889837" cy="3057306"/>
          </a:xfrm>
          <a:custGeom>
            <a:avLst/>
            <a:gdLst>
              <a:gd name="connsiteX0" fmla="*/ 0 w 1214149"/>
              <a:gd name="connsiteY0" fmla="*/ 528155 h 1056309"/>
              <a:gd name="connsiteX1" fmla="*/ 264077 w 1214149"/>
              <a:gd name="connsiteY1" fmla="*/ 0 h 1056309"/>
              <a:gd name="connsiteX2" fmla="*/ 950072 w 1214149"/>
              <a:gd name="connsiteY2" fmla="*/ 0 h 1056309"/>
              <a:gd name="connsiteX3" fmla="*/ 1214149 w 1214149"/>
              <a:gd name="connsiteY3" fmla="*/ 528155 h 1056309"/>
              <a:gd name="connsiteX4" fmla="*/ 950072 w 1214149"/>
              <a:gd name="connsiteY4" fmla="*/ 1056309 h 1056309"/>
              <a:gd name="connsiteX5" fmla="*/ 264077 w 1214149"/>
              <a:gd name="connsiteY5" fmla="*/ 1056309 h 1056309"/>
              <a:gd name="connsiteX6" fmla="*/ 0 w 1214149"/>
              <a:gd name="connsiteY6" fmla="*/ 528155 h 105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149" h="1056309">
                <a:moveTo>
                  <a:pt x="607074" y="0"/>
                </a:moveTo>
                <a:lnTo>
                  <a:pt x="1214149" y="229747"/>
                </a:lnTo>
                <a:lnTo>
                  <a:pt x="1214149" y="826562"/>
                </a:lnTo>
                <a:lnTo>
                  <a:pt x="607074" y="1056309"/>
                </a:lnTo>
                <a:lnTo>
                  <a:pt x="0" y="826562"/>
                </a:lnTo>
                <a:lnTo>
                  <a:pt x="0" y="229747"/>
                </a:lnTo>
                <a:lnTo>
                  <a:pt x="607074" y="0"/>
                </a:lnTo>
                <a:close/>
              </a:path>
            </a:pathLst>
          </a:custGeom>
        </p:spPr>
        <p:style>
          <a:lnRef idx="2">
            <a:schemeClr val="lt1">
              <a:hueOff val="0"/>
              <a:satOff val="0"/>
              <a:lumOff val="0"/>
              <a:alphaOff val="0"/>
            </a:schemeClr>
          </a:lnRef>
          <a:fillRef idx="1">
            <a:schemeClr val="accent3">
              <a:shade val="50000"/>
              <a:hueOff val="277296"/>
              <a:satOff val="-21400"/>
              <a:lumOff val="24998"/>
              <a:alphaOff val="0"/>
            </a:schemeClr>
          </a:fillRef>
          <a:effectRef idx="0">
            <a:schemeClr val="accent3">
              <a:shade val="50000"/>
              <a:hueOff val="277296"/>
              <a:satOff val="-21400"/>
              <a:lumOff val="24998"/>
              <a:alphaOff val="0"/>
            </a:schemeClr>
          </a:effectRef>
          <a:fontRef idx="minor">
            <a:schemeClr val="lt1"/>
          </a:fontRef>
        </p:style>
        <p:txBody>
          <a:bodyPr spcFirstLastPara="0" vert="horz" wrap="square" lIns="191278" tIns="215875" rIns="191278" bIns="215875" numCol="1" spcCol="1270" anchor="ctr" anchorCtr="0">
            <a:noAutofit/>
          </a:bodyPr>
          <a:lstStyle/>
          <a:p>
            <a:pPr marL="0" lvl="0" indent="0" algn="ctr" defTabSz="311150">
              <a:lnSpc>
                <a:spcPct val="90000"/>
              </a:lnSpc>
              <a:spcBef>
                <a:spcPct val="0"/>
              </a:spcBef>
              <a:spcAft>
                <a:spcPct val="35000"/>
              </a:spcAft>
              <a:buNone/>
            </a:pPr>
            <a:r>
              <a:rPr lang="en-US" kern="1200" dirty="0">
                <a:ln w="0"/>
                <a:solidFill>
                  <a:schemeClr val="tx1"/>
                </a:solidFill>
                <a:effectLst>
                  <a:outerShdw blurRad="38100" dist="19050" dir="2700000" algn="tl" rotWithShape="0">
                    <a:schemeClr val="dk1">
                      <a:alpha val="40000"/>
                    </a:schemeClr>
                  </a:outerShdw>
                </a:effectLst>
                <a:highlight>
                  <a:srgbClr val="FF0000"/>
                </a:highlight>
              </a:rPr>
              <a:t>Ancestral Domain</a:t>
            </a:r>
          </a:p>
        </p:txBody>
      </p:sp>
      <p:sp>
        <p:nvSpPr>
          <p:cNvPr id="12" name="Freeform: Shape 11">
            <a:extLst>
              <a:ext uri="{FF2B5EF4-FFF2-40B4-BE49-F238E27FC236}">
                <a16:creationId xmlns:a16="http://schemas.microsoft.com/office/drawing/2014/main" id="{1C7BC968-5643-71AE-7D80-F521875A9024}"/>
              </a:ext>
            </a:extLst>
          </p:cNvPr>
          <p:cNvSpPr/>
          <p:nvPr/>
        </p:nvSpPr>
        <p:spPr>
          <a:xfrm>
            <a:off x="3713069" y="2798811"/>
            <a:ext cx="1311281" cy="728489"/>
          </a:xfrm>
          <a:custGeom>
            <a:avLst/>
            <a:gdLst>
              <a:gd name="connsiteX0" fmla="*/ 0 w 1311281"/>
              <a:gd name="connsiteY0" fmla="*/ 0 h 728489"/>
              <a:gd name="connsiteX1" fmla="*/ 1311281 w 1311281"/>
              <a:gd name="connsiteY1" fmla="*/ 0 h 728489"/>
              <a:gd name="connsiteX2" fmla="*/ 1311281 w 1311281"/>
              <a:gd name="connsiteY2" fmla="*/ 728489 h 728489"/>
              <a:gd name="connsiteX3" fmla="*/ 0 w 1311281"/>
              <a:gd name="connsiteY3" fmla="*/ 728489 h 728489"/>
              <a:gd name="connsiteX4" fmla="*/ 0 w 1311281"/>
              <a:gd name="connsiteY4" fmla="*/ 0 h 72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281" h="728489">
                <a:moveTo>
                  <a:pt x="0" y="0"/>
                </a:moveTo>
                <a:lnTo>
                  <a:pt x="1311281" y="0"/>
                </a:lnTo>
                <a:lnTo>
                  <a:pt x="1311281" y="728489"/>
                </a:lnTo>
                <a:lnTo>
                  <a:pt x="0" y="72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r" defTabSz="311150">
              <a:lnSpc>
                <a:spcPct val="90000"/>
              </a:lnSpc>
              <a:spcBef>
                <a:spcPct val="0"/>
              </a:spcBef>
              <a:spcAft>
                <a:spcPct val="35000"/>
              </a:spcAft>
              <a:buNone/>
            </a:pPr>
            <a:endParaRPr lang="en-US" sz="700" kern="1200" dirty="0"/>
          </a:p>
        </p:txBody>
      </p:sp>
      <p:sp>
        <p:nvSpPr>
          <p:cNvPr id="15" name="Freeform: Shape 14">
            <a:extLst>
              <a:ext uri="{FF2B5EF4-FFF2-40B4-BE49-F238E27FC236}">
                <a16:creationId xmlns:a16="http://schemas.microsoft.com/office/drawing/2014/main" id="{5207073A-6297-37CA-A835-5E1364356473}"/>
              </a:ext>
            </a:extLst>
          </p:cNvPr>
          <p:cNvSpPr/>
          <p:nvPr/>
        </p:nvSpPr>
        <p:spPr>
          <a:xfrm>
            <a:off x="6727613" y="3809588"/>
            <a:ext cx="1354990" cy="728489"/>
          </a:xfrm>
          <a:custGeom>
            <a:avLst/>
            <a:gdLst>
              <a:gd name="connsiteX0" fmla="*/ 0 w 1354990"/>
              <a:gd name="connsiteY0" fmla="*/ 0 h 728489"/>
              <a:gd name="connsiteX1" fmla="*/ 1354990 w 1354990"/>
              <a:gd name="connsiteY1" fmla="*/ 0 h 728489"/>
              <a:gd name="connsiteX2" fmla="*/ 1354990 w 1354990"/>
              <a:gd name="connsiteY2" fmla="*/ 728489 h 728489"/>
              <a:gd name="connsiteX3" fmla="*/ 0 w 1354990"/>
              <a:gd name="connsiteY3" fmla="*/ 728489 h 728489"/>
              <a:gd name="connsiteX4" fmla="*/ 0 w 1354990"/>
              <a:gd name="connsiteY4" fmla="*/ 0 h 72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990" h="728489">
                <a:moveTo>
                  <a:pt x="0" y="0"/>
                </a:moveTo>
                <a:lnTo>
                  <a:pt x="1354990" y="0"/>
                </a:lnTo>
                <a:lnTo>
                  <a:pt x="1354990" y="728489"/>
                </a:lnTo>
                <a:lnTo>
                  <a:pt x="0" y="7284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6670" tIns="26670" rIns="26670" bIns="26670" numCol="1" spcCol="1270" anchor="ctr" anchorCtr="0">
            <a:noAutofit/>
          </a:bodyPr>
          <a:lstStyle/>
          <a:p>
            <a:pPr marL="0" lvl="0" indent="0" algn="l" defTabSz="311150">
              <a:lnSpc>
                <a:spcPct val="90000"/>
              </a:lnSpc>
              <a:spcBef>
                <a:spcPct val="0"/>
              </a:spcBef>
              <a:spcAft>
                <a:spcPct val="35000"/>
              </a:spcAft>
              <a:buNone/>
            </a:pPr>
            <a:endParaRPr lang="en-US" sz="700" kern="1200"/>
          </a:p>
        </p:txBody>
      </p:sp>
      <p:sp>
        <p:nvSpPr>
          <p:cNvPr id="18" name="Rectangle 17">
            <a:extLst>
              <a:ext uri="{FF2B5EF4-FFF2-40B4-BE49-F238E27FC236}">
                <a16:creationId xmlns:a16="http://schemas.microsoft.com/office/drawing/2014/main" id="{8F70795A-AF95-B326-E215-FE113F2561B2}"/>
              </a:ext>
            </a:extLst>
          </p:cNvPr>
          <p:cNvSpPr/>
          <p:nvPr/>
        </p:nvSpPr>
        <p:spPr>
          <a:xfrm>
            <a:off x="3711666" y="4840158"/>
            <a:ext cx="1311281" cy="72848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0" name="Rectangle 19">
            <a:extLst>
              <a:ext uri="{FF2B5EF4-FFF2-40B4-BE49-F238E27FC236}">
                <a16:creationId xmlns:a16="http://schemas.microsoft.com/office/drawing/2014/main" id="{BBA89D08-DB96-5A26-BDD7-9A9606EE8DBA}"/>
              </a:ext>
            </a:extLst>
          </p:cNvPr>
          <p:cNvSpPr/>
          <p:nvPr/>
        </p:nvSpPr>
        <p:spPr>
          <a:xfrm>
            <a:off x="5661165" y="3048412"/>
            <a:ext cx="1256428" cy="8236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Current Territory</a:t>
            </a:r>
          </a:p>
        </p:txBody>
      </p:sp>
      <p:sp>
        <p:nvSpPr>
          <p:cNvPr id="7" name="TextBox 6">
            <a:extLst>
              <a:ext uri="{FF2B5EF4-FFF2-40B4-BE49-F238E27FC236}">
                <a16:creationId xmlns:a16="http://schemas.microsoft.com/office/drawing/2014/main" id="{DCC73BC7-CC08-E7C2-B5A4-1268B56FBB6C}"/>
              </a:ext>
            </a:extLst>
          </p:cNvPr>
          <p:cNvSpPr txBox="1"/>
          <p:nvPr/>
        </p:nvSpPr>
        <p:spPr>
          <a:xfrm>
            <a:off x="8444505" y="5393184"/>
            <a:ext cx="3482043" cy="1200329"/>
          </a:xfrm>
          <a:prstGeom prst="rect">
            <a:avLst/>
          </a:prstGeom>
          <a:noFill/>
        </p:spPr>
        <p:txBody>
          <a:bodyPr wrap="none" rtlCol="0">
            <a:spAutoFit/>
          </a:bodyPr>
          <a:lstStyle/>
          <a:p>
            <a:r>
              <a:rPr lang="en-US" b="1" dirty="0"/>
              <a:t>Ceded, stolen or otherwise</a:t>
            </a:r>
          </a:p>
          <a:p>
            <a:r>
              <a:rPr lang="en-US" b="1" dirty="0"/>
              <a:t>occupied lands now claimed</a:t>
            </a:r>
          </a:p>
          <a:p>
            <a:r>
              <a:rPr lang="en-US" b="1" dirty="0"/>
              <a:t>as under state sovereign </a:t>
            </a:r>
          </a:p>
          <a:p>
            <a:r>
              <a:rPr lang="en-US" b="1" dirty="0"/>
              <a:t>jurisdiction</a:t>
            </a:r>
          </a:p>
        </p:txBody>
      </p:sp>
      <p:sp>
        <p:nvSpPr>
          <p:cNvPr id="3" name="TextBox 2">
            <a:extLst>
              <a:ext uri="{FF2B5EF4-FFF2-40B4-BE49-F238E27FC236}">
                <a16:creationId xmlns:a16="http://schemas.microsoft.com/office/drawing/2014/main" id="{DDF22379-CAAA-787A-7016-0818CFAB16A8}"/>
              </a:ext>
            </a:extLst>
          </p:cNvPr>
          <p:cNvSpPr txBox="1"/>
          <p:nvPr/>
        </p:nvSpPr>
        <p:spPr>
          <a:xfrm>
            <a:off x="9162750" y="1321483"/>
            <a:ext cx="2675732" cy="1477328"/>
          </a:xfrm>
          <a:prstGeom prst="rect">
            <a:avLst/>
          </a:prstGeom>
          <a:noFill/>
        </p:spPr>
        <p:txBody>
          <a:bodyPr wrap="none" rtlCol="0">
            <a:spAutoFit/>
          </a:bodyPr>
          <a:lstStyle/>
          <a:p>
            <a:r>
              <a:rPr lang="en-US" b="1" dirty="0"/>
              <a:t>Ancestral domain </a:t>
            </a:r>
          </a:p>
          <a:p>
            <a:r>
              <a:rPr lang="en-US" b="1" dirty="0"/>
              <a:t>treated differently by</a:t>
            </a:r>
          </a:p>
          <a:p>
            <a:r>
              <a:rPr lang="en-US" b="1" dirty="0"/>
              <a:t>different states – most </a:t>
            </a:r>
          </a:p>
          <a:p>
            <a:r>
              <a:rPr lang="en-US" b="1" dirty="0"/>
              <a:t>usual as under state </a:t>
            </a:r>
          </a:p>
          <a:p>
            <a:r>
              <a:rPr lang="en-US" b="1" dirty="0"/>
              <a:t>sovereignty</a:t>
            </a:r>
          </a:p>
        </p:txBody>
      </p:sp>
      <p:cxnSp>
        <p:nvCxnSpPr>
          <p:cNvPr id="6" name="Straight Arrow Connector 5">
            <a:extLst>
              <a:ext uri="{FF2B5EF4-FFF2-40B4-BE49-F238E27FC236}">
                <a16:creationId xmlns:a16="http://schemas.microsoft.com/office/drawing/2014/main" id="{22FA1CE2-D38C-731F-5C2C-D0971B89971A}"/>
              </a:ext>
            </a:extLst>
          </p:cNvPr>
          <p:cNvCxnSpPr/>
          <p:nvPr/>
        </p:nvCxnSpPr>
        <p:spPr>
          <a:xfrm flipH="1">
            <a:off x="7450042" y="2865401"/>
            <a:ext cx="1778234" cy="1066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982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D3E30E97-2404-B91E-E2DD-09000E654124}"/>
              </a:ext>
            </a:extLst>
          </p:cNvPr>
          <p:cNvSpPr txBox="1">
            <a:spLocks/>
          </p:cNvSpPr>
          <p:nvPr/>
        </p:nvSpPr>
        <p:spPr>
          <a:xfrm>
            <a:off x="2657050" y="1857397"/>
            <a:ext cx="8915399" cy="4151517"/>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n-US" sz="2400" b="1" dirty="0"/>
              <a:t>Patents are granted for novel, non-obvious and inventive steps</a:t>
            </a:r>
          </a:p>
          <a:p>
            <a:endParaRPr lang="en-US" sz="2400" b="1" dirty="0"/>
          </a:p>
          <a:p>
            <a:r>
              <a:rPr lang="en-US" sz="2400" b="1" dirty="0"/>
              <a:t>Naturally occurring genes in many states cannot be patented, as they are n</a:t>
            </a:r>
            <a:r>
              <a:rPr lang="en-US" sz="2400" b="1" i="0" dirty="0">
                <a:solidFill>
                  <a:srgbClr val="222222"/>
                </a:solidFill>
                <a:effectLst/>
              </a:rPr>
              <a:t>aturally occurring products of nature</a:t>
            </a:r>
            <a:endParaRPr lang="en-US" sz="2400" b="1" dirty="0"/>
          </a:p>
          <a:p>
            <a:endParaRPr lang="en-US" sz="2400" dirty="0">
              <a:solidFill>
                <a:srgbClr val="222222"/>
              </a:solidFill>
              <a:latin typeface="proxima_nova_rgregular"/>
            </a:endParaRPr>
          </a:p>
          <a:p>
            <a:r>
              <a:rPr lang="en-US" sz="2400" b="1" dirty="0">
                <a:solidFill>
                  <a:srgbClr val="222222"/>
                </a:solidFill>
                <a:latin typeface="proxima_nova_rgregular"/>
              </a:rPr>
              <a:t>“Wild” biodiversity, crops and breeds, and human genes under different regimes (but share many gene sequences)</a:t>
            </a:r>
          </a:p>
          <a:p>
            <a:endParaRPr lang="en-US" sz="2400" b="1" dirty="0">
              <a:solidFill>
                <a:srgbClr val="222222"/>
              </a:solidFill>
              <a:latin typeface="proxima_nova_rgregular"/>
            </a:endParaRPr>
          </a:p>
          <a:p>
            <a:endParaRPr lang="en-US" sz="2400" b="1" dirty="0">
              <a:solidFill>
                <a:srgbClr val="222222"/>
              </a:solidFill>
              <a:latin typeface="proxima_nova_rgregular"/>
            </a:endParaRPr>
          </a:p>
          <a:p>
            <a:endParaRPr lang="en-US" sz="2800" b="1"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
        <p:nvSpPr>
          <p:cNvPr id="2" name="Title 1">
            <a:extLst>
              <a:ext uri="{FF2B5EF4-FFF2-40B4-BE49-F238E27FC236}">
                <a16:creationId xmlns:a16="http://schemas.microsoft.com/office/drawing/2014/main" id="{061BE17E-FC45-E148-7B8A-9FC25495FFAB}"/>
              </a:ext>
            </a:extLst>
          </p:cNvPr>
          <p:cNvSpPr>
            <a:spLocks noGrp="1"/>
          </p:cNvSpPr>
          <p:nvPr>
            <p:ph type="ctrTitle"/>
          </p:nvPr>
        </p:nvSpPr>
        <p:spPr>
          <a:xfrm>
            <a:off x="2589213" y="154523"/>
            <a:ext cx="8724907" cy="1599628"/>
          </a:xfrm>
        </p:spPr>
        <p:txBody>
          <a:bodyPr>
            <a:normAutofit fontScale="90000"/>
          </a:bodyPr>
          <a:lstStyle/>
          <a:p>
            <a:r>
              <a:rPr lang="en-US" dirty="0"/>
              <a:t>Challenges to gene sovereignty regime</a:t>
            </a:r>
          </a:p>
        </p:txBody>
      </p:sp>
    </p:spTree>
    <p:extLst>
      <p:ext uri="{BB962C8B-B14F-4D97-AF65-F5344CB8AC3E}">
        <p14:creationId xmlns:p14="http://schemas.microsoft.com/office/powerpoint/2010/main" val="2097367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3D08CF0-67AB-20ED-C91F-6E0408A011E5}"/>
              </a:ext>
            </a:extLst>
          </p:cNvPr>
          <p:cNvGrpSpPr/>
          <p:nvPr/>
        </p:nvGrpSpPr>
        <p:grpSpPr>
          <a:xfrm>
            <a:off x="1019102" y="363940"/>
            <a:ext cx="10907220" cy="5896519"/>
            <a:chOff x="1807665" y="2029060"/>
            <a:chExt cx="19499983" cy="11211553"/>
          </a:xfrm>
        </p:grpSpPr>
        <p:sp>
          <p:nvSpPr>
            <p:cNvPr id="5" name="TextBox 4">
              <a:extLst>
                <a:ext uri="{FF2B5EF4-FFF2-40B4-BE49-F238E27FC236}">
                  <a16:creationId xmlns:a16="http://schemas.microsoft.com/office/drawing/2014/main" id="{608FA479-2212-9C97-E81E-3FC29B340C13}"/>
                </a:ext>
              </a:extLst>
            </p:cNvPr>
            <p:cNvSpPr txBox="1"/>
            <p:nvPr/>
          </p:nvSpPr>
          <p:spPr>
            <a:xfrm>
              <a:off x="1807665" y="4054417"/>
              <a:ext cx="19499983" cy="1931166"/>
            </a:xfrm>
            <a:prstGeom prst="rect">
              <a:avLst/>
            </a:prstGeom>
            <a:noFill/>
          </p:spPr>
          <p:txBody>
            <a:bodyPr wrap="square" rtlCol="0">
              <a:spAutoFit/>
            </a:bodyPr>
            <a:lstStyle/>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sp>
          <p:nvSpPr>
            <p:cNvPr id="6" name="TextBox 5">
              <a:extLst>
                <a:ext uri="{FF2B5EF4-FFF2-40B4-BE49-F238E27FC236}">
                  <a16:creationId xmlns:a16="http://schemas.microsoft.com/office/drawing/2014/main" id="{B756E8A5-B444-81FA-670D-8E5A5EB0A62E}"/>
                </a:ext>
              </a:extLst>
            </p:cNvPr>
            <p:cNvSpPr txBox="1"/>
            <p:nvPr/>
          </p:nvSpPr>
          <p:spPr>
            <a:xfrm>
              <a:off x="1910644" y="2753256"/>
              <a:ext cx="4156066" cy="760763"/>
            </a:xfrm>
            <a:prstGeom prst="rect">
              <a:avLst/>
            </a:prstGeom>
            <a:noFill/>
          </p:spPr>
          <p:txBody>
            <a:bodyPr wrap="none" rtlCol="0">
              <a:spAutoFit/>
            </a:bodyPr>
            <a:lstStyle/>
            <a:p>
              <a:r>
                <a:rPr lang="en-US" sz="2000" b="1" dirty="0">
                  <a:solidFill>
                    <a:srgbClr val="FF0000"/>
                  </a:solidFill>
                </a:rPr>
                <a:t>Hybrid Approach</a:t>
              </a:r>
            </a:p>
          </p:txBody>
        </p:sp>
        <p:sp>
          <p:nvSpPr>
            <p:cNvPr id="7" name="Rectangle 6">
              <a:extLst>
                <a:ext uri="{FF2B5EF4-FFF2-40B4-BE49-F238E27FC236}">
                  <a16:creationId xmlns:a16="http://schemas.microsoft.com/office/drawing/2014/main" id="{DAE3C490-26AE-7E56-F509-3259AEF146F3}"/>
                </a:ext>
              </a:extLst>
            </p:cNvPr>
            <p:cNvSpPr/>
            <p:nvPr/>
          </p:nvSpPr>
          <p:spPr>
            <a:xfrm>
              <a:off x="1910645" y="4989443"/>
              <a:ext cx="4294961" cy="703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9A95B30F-1382-1143-D6F6-33FD2E747121}"/>
                </a:ext>
              </a:extLst>
            </p:cNvPr>
            <p:cNvSpPr/>
            <p:nvPr/>
          </p:nvSpPr>
          <p:spPr>
            <a:xfrm>
              <a:off x="9122058" y="7583627"/>
              <a:ext cx="4294960" cy="565698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5CF683FC-CD1B-3CDA-F1AA-C57389D03FA2}"/>
                </a:ext>
              </a:extLst>
            </p:cNvPr>
            <p:cNvSpPr/>
            <p:nvPr/>
          </p:nvSpPr>
          <p:spPr>
            <a:xfrm>
              <a:off x="15857850" y="3750365"/>
              <a:ext cx="4294961" cy="70369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0BBC7EA3-2248-6736-AFAC-DD4C7EDFDFD5}"/>
                </a:ext>
              </a:extLst>
            </p:cNvPr>
            <p:cNvSpPr txBox="1"/>
            <p:nvPr/>
          </p:nvSpPr>
          <p:spPr>
            <a:xfrm>
              <a:off x="1910644" y="3444301"/>
              <a:ext cx="4092590" cy="1345964"/>
            </a:xfrm>
            <a:prstGeom prst="rect">
              <a:avLst/>
            </a:prstGeom>
            <a:noFill/>
          </p:spPr>
          <p:txBody>
            <a:bodyPr wrap="square" rtlCol="0">
              <a:spAutoFit/>
            </a:bodyPr>
            <a:lstStyle/>
            <a:p>
              <a:r>
                <a:rPr lang="en-US" sz="2000" b="1" dirty="0"/>
                <a:t>Nagoya</a:t>
              </a:r>
              <a:br>
                <a:rPr lang="en-US" sz="2000" b="1" dirty="0"/>
              </a:br>
              <a:r>
                <a:rPr lang="en-US" sz="2000" b="1" dirty="0">
                  <a:latin typeface="Calibri" panose="020F0502020204030204" pitchFamily="34" charset="0"/>
                  <a:cs typeface="Calibri" panose="020F0502020204030204" pitchFamily="34" charset="0"/>
                </a:rPr>
                <a:t>FPIC</a:t>
              </a:r>
              <a:r>
                <a:rPr lang="en-US" sz="2000" b="1" dirty="0"/>
                <a:t> &amp; MAT</a:t>
              </a:r>
            </a:p>
          </p:txBody>
        </p:sp>
        <p:sp>
          <p:nvSpPr>
            <p:cNvPr id="11" name="Rectangle 10">
              <a:extLst>
                <a:ext uri="{FF2B5EF4-FFF2-40B4-BE49-F238E27FC236}">
                  <a16:creationId xmlns:a16="http://schemas.microsoft.com/office/drawing/2014/main" id="{33656150-03A5-041E-733F-494A8D325F16}"/>
                </a:ext>
              </a:extLst>
            </p:cNvPr>
            <p:cNvSpPr/>
            <p:nvPr/>
          </p:nvSpPr>
          <p:spPr>
            <a:xfrm>
              <a:off x="9122058" y="4140953"/>
              <a:ext cx="4294960" cy="3101568"/>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316B9BE0-2ED4-B618-654C-BF8E14871D84}"/>
                </a:ext>
              </a:extLst>
            </p:cNvPr>
            <p:cNvSpPr txBox="1"/>
            <p:nvPr/>
          </p:nvSpPr>
          <p:spPr>
            <a:xfrm>
              <a:off x="9794967" y="4433555"/>
              <a:ext cx="3326589" cy="2516367"/>
            </a:xfrm>
            <a:prstGeom prst="rect">
              <a:avLst/>
            </a:prstGeom>
            <a:noFill/>
          </p:spPr>
          <p:txBody>
            <a:bodyPr wrap="square" rtlCol="0">
              <a:spAutoFit/>
            </a:bodyPr>
            <a:lstStyle/>
            <a:p>
              <a:r>
                <a:rPr lang="en-US" sz="2000" b="1" dirty="0">
                  <a:solidFill>
                    <a:srgbClr val="C00000"/>
                  </a:solidFill>
                  <a:latin typeface="Calibri" panose="020F0502020204030204" pitchFamily="34" charset="0"/>
                  <a:cs typeface="Calibri" panose="020F0502020204030204" pitchFamily="34" charset="0"/>
                </a:rPr>
                <a:t>Principles of data governance (ORDG)</a:t>
              </a:r>
              <a:endParaRPr lang="en-US" sz="2000" dirty="0">
                <a:solidFill>
                  <a:schemeClr val="bg1"/>
                </a:solidFill>
              </a:endParaRPr>
            </a:p>
          </p:txBody>
        </p:sp>
        <p:sp>
          <p:nvSpPr>
            <p:cNvPr id="13" name="TextBox 12">
              <a:extLst>
                <a:ext uri="{FF2B5EF4-FFF2-40B4-BE49-F238E27FC236}">
                  <a16:creationId xmlns:a16="http://schemas.microsoft.com/office/drawing/2014/main" id="{4FD37713-802B-2A6D-8AD8-A7BDDD9DB945}"/>
                </a:ext>
              </a:extLst>
            </p:cNvPr>
            <p:cNvSpPr txBox="1"/>
            <p:nvPr/>
          </p:nvSpPr>
          <p:spPr>
            <a:xfrm>
              <a:off x="9255900" y="7798236"/>
              <a:ext cx="4161118"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Raising funds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Researchers </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1% on commercial sales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Voluntary contributions</a:t>
              </a:r>
            </a:p>
          </p:txBody>
        </p:sp>
        <p:cxnSp>
          <p:nvCxnSpPr>
            <p:cNvPr id="14" name="Straight Arrow Connector 13">
              <a:extLst>
                <a:ext uri="{FF2B5EF4-FFF2-40B4-BE49-F238E27FC236}">
                  <a16:creationId xmlns:a16="http://schemas.microsoft.com/office/drawing/2014/main" id="{83927099-93E9-B037-0A05-2E1EBD17434A}"/>
                </a:ext>
              </a:extLst>
            </p:cNvPr>
            <p:cNvCxnSpPr>
              <a:cxnSpLocks/>
            </p:cNvCxnSpPr>
            <p:nvPr/>
          </p:nvCxnSpPr>
          <p:spPr>
            <a:xfrm flipV="1">
              <a:off x="13656365" y="3750365"/>
              <a:ext cx="1835426" cy="42605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F62DF3-0D80-8E7D-4D94-0634E57BD870}"/>
                </a:ext>
              </a:extLst>
            </p:cNvPr>
            <p:cNvSpPr txBox="1"/>
            <p:nvPr/>
          </p:nvSpPr>
          <p:spPr>
            <a:xfrm>
              <a:off x="15982133" y="4526033"/>
              <a:ext cx="3983349"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Funds distributed as projects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F&amp;E IP &amp; LC Participation in Governance</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Fair distribution </a:t>
              </a:r>
            </a:p>
            <a:p>
              <a:r>
                <a:rPr lang="en-US" sz="2000" b="1" dirty="0">
                  <a:solidFill>
                    <a:schemeClr val="accent1"/>
                  </a:solidFill>
                  <a:latin typeface="Calibri" panose="020F0502020204030204" pitchFamily="34" charset="0"/>
                  <a:cs typeface="Calibri" panose="020F0502020204030204" pitchFamily="34" charset="0"/>
                </a:rPr>
                <a:t>of projects</a:t>
              </a:r>
            </a:p>
          </p:txBody>
        </p:sp>
        <p:sp>
          <p:nvSpPr>
            <p:cNvPr id="16" name="TextBox 15">
              <a:extLst>
                <a:ext uri="{FF2B5EF4-FFF2-40B4-BE49-F238E27FC236}">
                  <a16:creationId xmlns:a16="http://schemas.microsoft.com/office/drawing/2014/main" id="{3085A45F-EAF5-6666-A3F8-30FC382FB7EC}"/>
                </a:ext>
              </a:extLst>
            </p:cNvPr>
            <p:cNvSpPr txBox="1"/>
            <p:nvPr/>
          </p:nvSpPr>
          <p:spPr>
            <a:xfrm>
              <a:off x="2398290" y="5691740"/>
              <a:ext cx="3319670" cy="5442376"/>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New genetic materials acquired from IP or LC territories or collections form these lands under Nagoya</a:t>
              </a:r>
            </a:p>
          </p:txBody>
        </p:sp>
        <p:cxnSp>
          <p:nvCxnSpPr>
            <p:cNvPr id="17" name="Straight Arrow Connector 16">
              <a:extLst>
                <a:ext uri="{FF2B5EF4-FFF2-40B4-BE49-F238E27FC236}">
                  <a16:creationId xmlns:a16="http://schemas.microsoft.com/office/drawing/2014/main" id="{DF34BF52-D8C2-CBAF-4FF9-111681C4E5B0}"/>
                </a:ext>
              </a:extLst>
            </p:cNvPr>
            <p:cNvCxnSpPr>
              <a:cxnSpLocks/>
            </p:cNvCxnSpPr>
            <p:nvPr/>
          </p:nvCxnSpPr>
          <p:spPr>
            <a:xfrm flipH="1">
              <a:off x="6205606" y="8806070"/>
              <a:ext cx="2769027"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52AFE709-E688-B242-7801-2F086CD1D7DA}"/>
                </a:ext>
              </a:extLst>
            </p:cNvPr>
            <p:cNvSpPr txBox="1"/>
            <p:nvPr/>
          </p:nvSpPr>
          <p:spPr>
            <a:xfrm>
              <a:off x="6152373" y="6389776"/>
              <a:ext cx="3208180" cy="1931166"/>
            </a:xfrm>
            <a:prstGeom prst="rect">
              <a:avLst/>
            </a:prstGeom>
            <a:noFill/>
          </p:spPr>
          <p:txBody>
            <a:bodyPr wrap="square" rtlCol="0">
              <a:spAutoFit/>
            </a:bodyPr>
            <a:lstStyle/>
            <a:p>
              <a:r>
                <a:rPr lang="en-US" sz="2000" b="1" dirty="0"/>
                <a:t>Triggers</a:t>
              </a:r>
            </a:p>
            <a:p>
              <a:r>
                <a:rPr lang="en-US" sz="2000" b="1" dirty="0"/>
                <a:t>following digitalization</a:t>
              </a:r>
            </a:p>
          </p:txBody>
        </p:sp>
        <p:sp>
          <p:nvSpPr>
            <p:cNvPr id="19" name="Rectangle 18">
              <a:extLst>
                <a:ext uri="{FF2B5EF4-FFF2-40B4-BE49-F238E27FC236}">
                  <a16:creationId xmlns:a16="http://schemas.microsoft.com/office/drawing/2014/main" id="{5CB366F1-48AA-1E6F-8853-BCE83C5610B0}"/>
                </a:ext>
              </a:extLst>
            </p:cNvPr>
            <p:cNvSpPr/>
            <p:nvPr/>
          </p:nvSpPr>
          <p:spPr>
            <a:xfrm>
              <a:off x="15857850" y="11023477"/>
              <a:ext cx="4294962" cy="221713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Calibri" panose="020F0502020204030204" pitchFamily="34" charset="0"/>
                  <a:cs typeface="Calibri" panose="020F0502020204030204" pitchFamily="34" charset="0"/>
                </a:rPr>
                <a:t>Non-monetary Benefits</a:t>
              </a:r>
            </a:p>
          </p:txBody>
        </p:sp>
        <p:sp>
          <p:nvSpPr>
            <p:cNvPr id="20" name="Rectangle 19">
              <a:extLst>
                <a:ext uri="{FF2B5EF4-FFF2-40B4-BE49-F238E27FC236}">
                  <a16:creationId xmlns:a16="http://schemas.microsoft.com/office/drawing/2014/main" id="{246BB999-8BCB-82B8-D187-A4662E04BB1E}"/>
                </a:ext>
              </a:extLst>
            </p:cNvPr>
            <p:cNvSpPr/>
            <p:nvPr/>
          </p:nvSpPr>
          <p:spPr>
            <a:xfrm>
              <a:off x="9126068" y="2029060"/>
              <a:ext cx="4294960" cy="211672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162774CA-02BE-225E-00DC-DDD094FC1440}"/>
                </a:ext>
              </a:extLst>
            </p:cNvPr>
            <p:cNvSpPr txBox="1"/>
            <p:nvPr/>
          </p:nvSpPr>
          <p:spPr>
            <a:xfrm>
              <a:off x="9811554" y="2214620"/>
              <a:ext cx="3205965" cy="193116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DB Deposit Requirements</a:t>
              </a:r>
            </a:p>
            <a:p>
              <a:r>
                <a:rPr lang="en-US" sz="2000" b="1" dirty="0">
                  <a:solidFill>
                    <a:schemeClr val="accent1"/>
                  </a:solidFill>
                  <a:latin typeface="Calibri" panose="020F0502020204030204" pitchFamily="34" charset="0"/>
                  <a:cs typeface="Calibri" panose="020F0502020204030204" pitchFamily="34" charset="0"/>
                </a:rPr>
                <a:t>[origin]</a:t>
              </a:r>
            </a:p>
          </p:txBody>
        </p:sp>
      </p:grpSp>
      <p:sp>
        <p:nvSpPr>
          <p:cNvPr id="22" name="TextBox 21">
            <a:extLst>
              <a:ext uri="{FF2B5EF4-FFF2-40B4-BE49-F238E27FC236}">
                <a16:creationId xmlns:a16="http://schemas.microsoft.com/office/drawing/2014/main" id="{7EA6DBA3-A32C-47EC-56AA-072C193DB975}"/>
              </a:ext>
            </a:extLst>
          </p:cNvPr>
          <p:cNvSpPr txBox="1"/>
          <p:nvPr/>
        </p:nvSpPr>
        <p:spPr>
          <a:xfrm>
            <a:off x="8878003" y="68372"/>
            <a:ext cx="2402365" cy="1200329"/>
          </a:xfrm>
          <a:prstGeom prst="rect">
            <a:avLst/>
          </a:prstGeom>
          <a:noFill/>
        </p:spPr>
        <p:txBody>
          <a:bodyPr wrap="square" rtlCol="0">
            <a:spAutoFit/>
          </a:bodyPr>
          <a:lstStyle/>
          <a:p>
            <a:r>
              <a:rPr lang="en-US" b="1" dirty="0"/>
              <a:t>Global Multilateral Benefit-Sharing Mechanism GMLBSM</a:t>
            </a:r>
          </a:p>
        </p:txBody>
      </p:sp>
      <p:sp>
        <p:nvSpPr>
          <p:cNvPr id="2" name="TextBox 1">
            <a:extLst>
              <a:ext uri="{FF2B5EF4-FFF2-40B4-BE49-F238E27FC236}">
                <a16:creationId xmlns:a16="http://schemas.microsoft.com/office/drawing/2014/main" id="{2FCB3B7A-D5D1-1515-7E4F-BD3B36F6A794}"/>
              </a:ext>
            </a:extLst>
          </p:cNvPr>
          <p:cNvSpPr txBox="1"/>
          <p:nvPr/>
        </p:nvSpPr>
        <p:spPr>
          <a:xfrm>
            <a:off x="3758141" y="4073355"/>
            <a:ext cx="1254666" cy="923330"/>
          </a:xfrm>
          <a:prstGeom prst="rect">
            <a:avLst/>
          </a:prstGeom>
          <a:noFill/>
        </p:spPr>
        <p:txBody>
          <a:bodyPr wrap="square" rtlCol="0">
            <a:spAutoFit/>
          </a:bodyPr>
          <a:lstStyle/>
          <a:p>
            <a:r>
              <a:rPr lang="en-US" b="1" dirty="0"/>
              <a:t>endemic</a:t>
            </a:r>
          </a:p>
          <a:p>
            <a:r>
              <a:rPr lang="en-US" b="1" dirty="0"/>
              <a:t>species</a:t>
            </a:r>
          </a:p>
          <a:p>
            <a:r>
              <a:rPr lang="en-US" b="1" dirty="0"/>
              <a:t>genes</a:t>
            </a:r>
          </a:p>
        </p:txBody>
      </p:sp>
    </p:spTree>
    <p:extLst>
      <p:ext uri="{BB962C8B-B14F-4D97-AF65-F5344CB8AC3E}">
        <p14:creationId xmlns:p14="http://schemas.microsoft.com/office/powerpoint/2010/main" val="39646876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2C4D-6DA8-8306-56E2-A36A1234953F}"/>
              </a:ext>
            </a:extLst>
          </p:cNvPr>
          <p:cNvSpPr>
            <a:spLocks noGrp="1"/>
          </p:cNvSpPr>
          <p:nvPr>
            <p:ph type="title"/>
          </p:nvPr>
        </p:nvSpPr>
        <p:spPr/>
        <p:txBody>
          <a:bodyPr/>
          <a:lstStyle/>
          <a:p>
            <a:r>
              <a:rPr lang="en-US" dirty="0"/>
              <a:t>Brief review of decision 15/9</a:t>
            </a:r>
          </a:p>
        </p:txBody>
      </p:sp>
      <p:sp>
        <p:nvSpPr>
          <p:cNvPr id="3" name="Content Placeholder 2">
            <a:extLst>
              <a:ext uri="{FF2B5EF4-FFF2-40B4-BE49-F238E27FC236}">
                <a16:creationId xmlns:a16="http://schemas.microsoft.com/office/drawing/2014/main" id="{563D4A73-240E-7EAD-3FF7-FDF30E35A1E3}"/>
              </a:ext>
            </a:extLst>
          </p:cNvPr>
          <p:cNvSpPr>
            <a:spLocks noGrp="1"/>
          </p:cNvSpPr>
          <p:nvPr>
            <p:ph idx="1"/>
          </p:nvPr>
        </p:nvSpPr>
        <p:spPr>
          <a:xfrm>
            <a:off x="2424873" y="1505739"/>
            <a:ext cx="8915400" cy="4587451"/>
          </a:xfrm>
        </p:spPr>
        <p:txBody>
          <a:bodyPr>
            <a:normAutofit/>
          </a:bodyPr>
          <a:lstStyle/>
          <a:p>
            <a:pPr marL="0" indent="0">
              <a:buNone/>
            </a:pPr>
            <a:r>
              <a:rPr lang="en-US" b="1" dirty="0">
                <a:solidFill>
                  <a:srgbClr val="222222"/>
                </a:solidFill>
                <a:latin typeface="proxima_nova_rgregular"/>
              </a:rPr>
              <a:t>Very s</a:t>
            </a:r>
            <a:r>
              <a:rPr lang="en-US" sz="1800" b="1" dirty="0">
                <a:solidFill>
                  <a:srgbClr val="222222"/>
                </a:solidFill>
                <a:latin typeface="proxima_nova_rgregular"/>
              </a:rPr>
              <a:t>ensitive </a:t>
            </a:r>
            <a:r>
              <a:rPr lang="en-US" sz="1800" b="1" dirty="0">
                <a:solidFill>
                  <a:srgbClr val="FF0000"/>
                </a:solidFill>
                <a:latin typeface="proxima_nova_rgregular"/>
              </a:rPr>
              <a:t>political</a:t>
            </a:r>
            <a:r>
              <a:rPr lang="en-US" sz="1800" b="1" dirty="0">
                <a:solidFill>
                  <a:srgbClr val="222222"/>
                </a:solidFill>
                <a:latin typeface="proxima_nova_rgregular"/>
              </a:rPr>
              <a:t> decision made in COP 15/ to establish mechanism</a:t>
            </a:r>
          </a:p>
          <a:p>
            <a:pPr marL="0" indent="0">
              <a:buNone/>
            </a:pPr>
            <a:endParaRPr lang="en-US" sz="1800" b="1" dirty="0">
              <a:solidFill>
                <a:srgbClr val="222222"/>
              </a:solidFill>
              <a:latin typeface="proxima_nova_rgregular"/>
            </a:endParaRPr>
          </a:p>
          <a:p>
            <a:pPr marL="0" indent="0">
              <a:buNone/>
            </a:pPr>
            <a:r>
              <a:rPr lang="en-US" sz="1800" b="1" dirty="0">
                <a:solidFill>
                  <a:srgbClr val="222222"/>
                </a:solidFill>
                <a:latin typeface="proxima_nova_rgregular"/>
              </a:rPr>
              <a:t>Strong debate over whether DSI is part of the mandate of the CBD treaty</a:t>
            </a:r>
          </a:p>
          <a:p>
            <a:pPr marL="0" indent="0">
              <a:buNone/>
            </a:pPr>
            <a:r>
              <a:rPr lang="en-US" b="1" dirty="0">
                <a:solidFill>
                  <a:srgbClr val="222222"/>
                </a:solidFill>
                <a:latin typeface="proxima_nova_rgregular"/>
              </a:rPr>
              <a:t>	DSI is information, not a physical genetic resource and therefore not a use of a GR</a:t>
            </a:r>
          </a:p>
          <a:p>
            <a:pPr marL="0" indent="0">
              <a:buNone/>
            </a:pPr>
            <a:r>
              <a:rPr lang="en-US" sz="1800" b="1" dirty="0">
                <a:solidFill>
                  <a:srgbClr val="222222"/>
                </a:solidFill>
                <a:latin typeface="proxima_nova_rgregular"/>
              </a:rPr>
              <a:t>	Politically </a:t>
            </a:r>
            <a:r>
              <a:rPr lang="en-US" b="1" dirty="0">
                <a:solidFill>
                  <a:srgbClr val="222222"/>
                </a:solidFill>
                <a:latin typeface="proxima_nova_rgregular"/>
              </a:rPr>
              <a:t>sensitive because many Parties are not supportive</a:t>
            </a:r>
          </a:p>
          <a:p>
            <a:pPr marL="0" indent="0">
              <a:buNone/>
            </a:pPr>
            <a:r>
              <a:rPr lang="en-US" sz="1800" b="1" dirty="0">
                <a:solidFill>
                  <a:srgbClr val="222222"/>
                </a:solidFill>
                <a:latin typeface="proxima_nova_rgregular"/>
              </a:rPr>
              <a:t>	Observers were shut out from much of the process due to political sensitivity</a:t>
            </a:r>
            <a:endParaRPr lang="en-US" b="1" dirty="0">
              <a:solidFill>
                <a:srgbClr val="222222"/>
              </a:solidFill>
              <a:latin typeface="proxima_nova_rgregular"/>
            </a:endParaRPr>
          </a:p>
          <a:p>
            <a:pPr marL="0" indent="0">
              <a:buNone/>
            </a:pPr>
            <a:endParaRPr lang="en-US" b="1" dirty="0">
              <a:solidFill>
                <a:srgbClr val="222222"/>
              </a:solidFill>
              <a:latin typeface="proxima_nova_rgregular"/>
            </a:endParaRPr>
          </a:p>
          <a:p>
            <a:pPr marL="0" indent="0">
              <a:buNone/>
            </a:pPr>
            <a:r>
              <a:rPr lang="en-US" sz="1800" b="1" dirty="0">
                <a:solidFill>
                  <a:srgbClr val="222222"/>
                </a:solidFill>
                <a:latin typeface="proxima_nova_rgregular"/>
              </a:rPr>
              <a:t>15/9 paragraphs 6-11 represent the political compromise:</a:t>
            </a:r>
          </a:p>
          <a:p>
            <a:pPr marL="0" indent="0">
              <a:buNone/>
            </a:pPr>
            <a:r>
              <a:rPr lang="en-US" sz="1800" b="1" dirty="0">
                <a:solidFill>
                  <a:srgbClr val="222222"/>
                </a:solidFill>
                <a:latin typeface="proxima_nova_rgregular"/>
              </a:rPr>
              <a:t>	Agreed digital sequence information is part of the CBD as a utilization of GRs</a:t>
            </a:r>
          </a:p>
          <a:p>
            <a:pPr marL="0" indent="0">
              <a:buNone/>
            </a:pPr>
            <a:r>
              <a:rPr lang="en-US" b="1" dirty="0">
                <a:solidFill>
                  <a:srgbClr val="222222"/>
                </a:solidFill>
                <a:latin typeface="proxima_nova_rgregular"/>
              </a:rPr>
              <a:t>	In return, strict conditions were put on the fund-raising mechanism:</a:t>
            </a:r>
          </a:p>
          <a:p>
            <a:pPr marL="0" indent="0">
              <a:buNone/>
            </a:pPr>
            <a:r>
              <a:rPr lang="en-US" sz="1800" b="1" dirty="0">
                <a:solidFill>
                  <a:srgbClr val="222222"/>
                </a:solidFill>
                <a:latin typeface="proxima_nova_rgregular"/>
              </a:rPr>
              <a:t>	Effective, more benefits than costs, not interfere with research</a:t>
            </a:r>
          </a:p>
          <a:p>
            <a:pPr marL="0" indent="0">
              <a:buNone/>
            </a:pPr>
            <a:endParaRPr lang="en-US" sz="1800" b="1" dirty="0">
              <a:solidFill>
                <a:srgbClr val="222222"/>
              </a:solidFill>
              <a:latin typeface="proxima_nova_rgregular"/>
            </a:endParaRPr>
          </a:p>
          <a:p>
            <a:pPr marL="0" indent="0">
              <a:buNone/>
            </a:pPr>
            <a:endParaRPr lang="en-US" sz="1800" b="1" dirty="0">
              <a:solidFill>
                <a:srgbClr val="222222"/>
              </a:solidFill>
              <a:latin typeface="proxima_nova_rgregular"/>
            </a:endParaRPr>
          </a:p>
          <a:p>
            <a:pPr marL="0" indent="0">
              <a:buNone/>
            </a:pPr>
            <a:endParaRPr lang="en-US" dirty="0"/>
          </a:p>
        </p:txBody>
      </p:sp>
    </p:spTree>
    <p:extLst>
      <p:ext uri="{BB962C8B-B14F-4D97-AF65-F5344CB8AC3E}">
        <p14:creationId xmlns:p14="http://schemas.microsoft.com/office/powerpoint/2010/main" val="1217942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68144" y="324465"/>
            <a:ext cx="8915399" cy="1485280"/>
          </a:xfrm>
        </p:spPr>
        <p:txBody>
          <a:bodyPr>
            <a:normAutofit fontScale="90000"/>
          </a:bodyPr>
          <a:lstStyle/>
          <a:p>
            <a:r>
              <a:rPr lang="en-US" dirty="0"/>
              <a:t>CBD definition of GRs and derivatives</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568144" y="1967535"/>
            <a:ext cx="8915399" cy="4601912"/>
          </a:xfrm>
        </p:spPr>
        <p:txBody>
          <a:bodyPr>
            <a:normAutofit fontScale="92500" lnSpcReduction="20000"/>
          </a:bodyPr>
          <a:lstStyle/>
          <a:p>
            <a:pPr marL="0" marR="0">
              <a:lnSpc>
                <a:spcPct val="107000"/>
              </a:lnSpc>
              <a:spcBef>
                <a:spcPts val="0"/>
              </a:spcBef>
              <a:spcAft>
                <a:spcPts val="800"/>
              </a:spcAft>
            </a:pPr>
            <a:r>
              <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Genetic resources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Genetic material of actual or potential value. (Article 2, CBD)</a:t>
            </a:r>
          </a:p>
          <a:p>
            <a:pPr marL="0"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Genetic material</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Any material of plant, animal, microbial or other origin containing functional units of heredity. (Article 2, CBD)</a:t>
            </a:r>
          </a:p>
          <a:p>
            <a:pPr marL="0"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Utilization of genetic resources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CBD mentions but does not define, links to application of biotechnology</a:t>
            </a:r>
          </a:p>
          <a:p>
            <a:pPr marL="0" marR="0">
              <a:lnSpc>
                <a:spcPct val="107000"/>
              </a:lnSpc>
              <a:spcBef>
                <a:spcPts val="0"/>
              </a:spcBef>
              <a:spcAft>
                <a:spcPts val="800"/>
              </a:spcAft>
            </a:pP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Nagoya Protocol </a:t>
            </a: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Article 2: conduct of research and development on the genetic and/or biochemical composition of genetic resources, including through the application of biotechnology as defined in Article 2 of the Convention</a:t>
            </a:r>
          </a:p>
          <a:p>
            <a:endParaRPr lang="en-US" dirty="0"/>
          </a:p>
        </p:txBody>
      </p:sp>
    </p:spTree>
    <p:extLst>
      <p:ext uri="{BB962C8B-B14F-4D97-AF65-F5344CB8AC3E}">
        <p14:creationId xmlns:p14="http://schemas.microsoft.com/office/powerpoint/2010/main" val="3213068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2C4D-6DA8-8306-56E2-A36A1234953F}"/>
              </a:ext>
            </a:extLst>
          </p:cNvPr>
          <p:cNvSpPr>
            <a:spLocks noGrp="1"/>
          </p:cNvSpPr>
          <p:nvPr>
            <p:ph type="title"/>
          </p:nvPr>
        </p:nvSpPr>
        <p:spPr/>
        <p:txBody>
          <a:bodyPr/>
          <a:lstStyle/>
          <a:p>
            <a:r>
              <a:rPr lang="en-US" dirty="0"/>
              <a:t>Brief review of decision 15/9</a:t>
            </a:r>
          </a:p>
        </p:txBody>
      </p:sp>
      <p:sp>
        <p:nvSpPr>
          <p:cNvPr id="3" name="Content Placeholder 2">
            <a:extLst>
              <a:ext uri="{FF2B5EF4-FFF2-40B4-BE49-F238E27FC236}">
                <a16:creationId xmlns:a16="http://schemas.microsoft.com/office/drawing/2014/main" id="{563D4A73-240E-7EAD-3FF7-FDF30E35A1E3}"/>
              </a:ext>
            </a:extLst>
          </p:cNvPr>
          <p:cNvSpPr>
            <a:spLocks noGrp="1"/>
          </p:cNvSpPr>
          <p:nvPr>
            <p:ph idx="1"/>
          </p:nvPr>
        </p:nvSpPr>
        <p:spPr>
          <a:xfrm>
            <a:off x="2424873" y="1505739"/>
            <a:ext cx="8915400" cy="4587451"/>
          </a:xfrm>
        </p:spPr>
        <p:txBody>
          <a:bodyPr>
            <a:normAutofit fontScale="92500" lnSpcReduction="20000"/>
          </a:bodyPr>
          <a:lstStyle/>
          <a:p>
            <a:pPr marL="0" indent="0">
              <a:buNone/>
            </a:pPr>
            <a:r>
              <a:rPr lang="en-US" b="1" dirty="0">
                <a:solidFill>
                  <a:srgbClr val="222222"/>
                </a:solidFill>
                <a:latin typeface="proxima_nova_rgregular"/>
              </a:rPr>
              <a:t>IIFB was able to get five elements into the decision:</a:t>
            </a:r>
          </a:p>
          <a:p>
            <a:pPr marL="0" indent="0">
              <a:buNone/>
            </a:pPr>
            <a:endParaRPr lang="en-US" sz="1800" b="1" dirty="0">
              <a:solidFill>
                <a:srgbClr val="222222"/>
              </a:solidFill>
              <a:latin typeface="proxima_nova_rgregular"/>
            </a:endParaRPr>
          </a:p>
          <a:p>
            <a:pPr marL="0" indent="0">
              <a:buNone/>
            </a:pPr>
            <a:r>
              <a:rPr lang="en-US" b="1" dirty="0">
                <a:solidFill>
                  <a:srgbClr val="00B0F0"/>
                </a:solidFill>
                <a:latin typeface="proxima_nova_rgregular"/>
              </a:rPr>
              <a:t>Preamble</a:t>
            </a:r>
            <a:r>
              <a:rPr lang="en-US" sz="1800" b="1" dirty="0">
                <a:solidFill>
                  <a:srgbClr val="00B0F0"/>
                </a:solidFill>
                <a:latin typeface="proxima_nova_rgregular"/>
              </a:rPr>
              <a:t> text (history, purposes, aspirations, interpretations and guidance)</a:t>
            </a:r>
            <a:endParaRPr lang="en-US" b="1" dirty="0">
              <a:solidFill>
                <a:srgbClr val="00B0F0"/>
              </a:solidFill>
              <a:latin typeface="proxima_nova_rgregular"/>
            </a:endParaRPr>
          </a:p>
          <a:p>
            <a:pPr marL="0" indent="0">
              <a:buNone/>
            </a:pPr>
            <a:r>
              <a:rPr lang="en-US" sz="1800" b="1" dirty="0">
                <a:solidFill>
                  <a:srgbClr val="222222"/>
                </a:solidFill>
                <a:latin typeface="proxima_nova_rgregular"/>
              </a:rPr>
              <a:t>	Research</a:t>
            </a:r>
            <a:r>
              <a:rPr lang="en-US" b="1" dirty="0">
                <a:solidFill>
                  <a:srgbClr val="222222"/>
                </a:solidFill>
                <a:latin typeface="proxima_nova_rgregular"/>
              </a:rPr>
              <a:t> principles that address openness and access to data (FAIR Principles)</a:t>
            </a:r>
          </a:p>
          <a:p>
            <a:pPr marL="0" indent="0">
              <a:buNone/>
            </a:pPr>
            <a:r>
              <a:rPr lang="en-US" sz="1800" b="1" dirty="0">
                <a:solidFill>
                  <a:srgbClr val="222222"/>
                </a:solidFill>
                <a:latin typeface="proxima_nova_rgregular"/>
              </a:rPr>
              <a:t>	Research</a:t>
            </a:r>
            <a:r>
              <a:rPr lang="en-US" b="1" dirty="0">
                <a:solidFill>
                  <a:srgbClr val="222222"/>
                </a:solidFill>
                <a:latin typeface="proxima_nova_rgregular"/>
              </a:rPr>
              <a:t> principles that respect for cultural rights and values (CARE Principles)</a:t>
            </a:r>
            <a:endParaRPr lang="en-US" sz="1800" b="1" dirty="0">
              <a:solidFill>
                <a:srgbClr val="222222"/>
              </a:solidFill>
              <a:latin typeface="proxima_nova_rgregular"/>
            </a:endParaRPr>
          </a:p>
          <a:p>
            <a:pPr marL="0" indent="0">
              <a:buNone/>
            </a:pPr>
            <a:endParaRPr lang="en-US" b="1" dirty="0">
              <a:solidFill>
                <a:srgbClr val="222222"/>
              </a:solidFill>
              <a:latin typeface="proxima_nova_rgregular"/>
            </a:endParaRPr>
          </a:p>
          <a:p>
            <a:pPr marL="0" indent="0">
              <a:buNone/>
            </a:pPr>
            <a:r>
              <a:rPr lang="en-US" b="1" dirty="0">
                <a:solidFill>
                  <a:srgbClr val="00B0F0"/>
                </a:solidFill>
                <a:latin typeface="proxima_nova_rgregular"/>
              </a:rPr>
              <a:t>O</a:t>
            </a:r>
            <a:r>
              <a:rPr lang="en-US" sz="1800" b="1" dirty="0">
                <a:solidFill>
                  <a:srgbClr val="00B0F0"/>
                </a:solidFill>
                <a:latin typeface="proxima_nova_rgregular"/>
              </a:rPr>
              <a:t>perational text (binding agreement)</a:t>
            </a:r>
          </a:p>
          <a:p>
            <a:pPr marL="0" indent="0">
              <a:buNone/>
            </a:pPr>
            <a:r>
              <a:rPr lang="en-US" sz="1800" b="1" dirty="0">
                <a:solidFill>
                  <a:srgbClr val="222222"/>
                </a:solidFill>
                <a:latin typeface="proxima_nova_rgregular"/>
              </a:rPr>
              <a:t>	Paragraph 10: Throughout negotiations IPs and LCs “primary beneficiaries”</a:t>
            </a:r>
          </a:p>
          <a:p>
            <a:pPr marL="0" indent="0">
              <a:buNone/>
            </a:pPr>
            <a:r>
              <a:rPr lang="en-US" sz="1800" b="1" dirty="0">
                <a:solidFill>
                  <a:schemeClr val="accent2">
                    <a:lumMod val="75000"/>
                  </a:schemeClr>
                </a:solidFill>
                <a:latin typeface="proxima_nova_rgregular"/>
              </a:rPr>
              <a:t>		</a:t>
            </a:r>
            <a:r>
              <a:rPr lang="en-US" sz="1800" b="1" dirty="0">
                <a:solidFill>
                  <a:schemeClr val="tx1"/>
                </a:solidFill>
                <a:latin typeface="proxima_nova_rgregular"/>
              </a:rPr>
              <a:t> “</a:t>
            </a:r>
            <a:r>
              <a:rPr lang="en-US" b="1" dirty="0">
                <a:solidFill>
                  <a:schemeClr val="tx1"/>
                </a:solidFill>
                <a:latin typeface="proxima_nova_rgregular"/>
              </a:rPr>
              <a:t>P</a:t>
            </a:r>
            <a:r>
              <a:rPr lang="en-US" sz="1800" b="1" dirty="0">
                <a:solidFill>
                  <a:schemeClr val="tx1"/>
                </a:solidFill>
                <a:latin typeface="proxima_nova_rgregular"/>
              </a:rPr>
              <a:t>rimary” was deleted, but IPs and LCs only named beneficiaries</a:t>
            </a:r>
          </a:p>
          <a:p>
            <a:pPr marL="0" indent="0">
              <a:buNone/>
            </a:pPr>
            <a:r>
              <a:rPr lang="en-US" sz="1800" b="1" dirty="0">
                <a:solidFill>
                  <a:schemeClr val="tx1"/>
                </a:solidFill>
                <a:latin typeface="proxima_nova_rgregular"/>
              </a:rPr>
              <a:t>		Many Parties still support most benefits should go to IPs and LCs on the ground</a:t>
            </a:r>
            <a:endParaRPr lang="en-US" sz="1800" b="1" dirty="0">
              <a:solidFill>
                <a:schemeClr val="accent2">
                  <a:lumMod val="75000"/>
                </a:schemeClr>
              </a:solidFill>
              <a:latin typeface="proxima_nova_rgregular"/>
            </a:endParaRPr>
          </a:p>
          <a:p>
            <a:pPr marL="0" indent="0">
              <a:buNone/>
            </a:pPr>
            <a:r>
              <a:rPr lang="en-US" sz="1800" b="1" dirty="0">
                <a:solidFill>
                  <a:srgbClr val="222222"/>
                </a:solidFill>
                <a:latin typeface="proxima_nova_rgregular"/>
              </a:rPr>
              <a:t>	Paragraph 11: </a:t>
            </a:r>
            <a:r>
              <a:rPr lang="en-US" sz="1800" dirty="0">
                <a:effectLst/>
                <a:latin typeface="Aptos"/>
                <a:ea typeface="Aptos"/>
                <a:cs typeface="Times New Roman" panose="02020603050405020304" pitchFamily="18" charset="0"/>
              </a:rPr>
              <a:t>. . . . </a:t>
            </a:r>
            <a:r>
              <a:rPr lang="en-US" sz="1800" b="1" dirty="0">
                <a:effectLst/>
                <a:latin typeface="Calibri" panose="020F0502020204030204" pitchFamily="34" charset="0"/>
                <a:ea typeface="Calibri" panose="020F0502020204030204" pitchFamily="34" charset="0"/>
                <a:cs typeface="Calibri" panose="020F0502020204030204" pitchFamily="34" charset="0"/>
              </a:rPr>
              <a:t>decision does not affect existing rights and obligations under the Convention and the Nagoya Protocol, including, as applicable, those related to traditional knowledge and the rights of indigenous peoples and local communities, and is without prejudice to national access and benefit-sharing measures;</a:t>
            </a:r>
            <a:endParaRPr lang="en-US" b="1"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1800" b="1" dirty="0">
              <a:solidFill>
                <a:srgbClr val="222222"/>
              </a:solidFill>
              <a:latin typeface="proxima_nova_rgregular"/>
            </a:endParaRPr>
          </a:p>
          <a:p>
            <a:pPr marL="0" indent="0">
              <a:buNone/>
            </a:pPr>
            <a:endParaRPr lang="en-US" dirty="0"/>
          </a:p>
        </p:txBody>
      </p:sp>
    </p:spTree>
    <p:extLst>
      <p:ext uri="{BB962C8B-B14F-4D97-AF65-F5344CB8AC3E}">
        <p14:creationId xmlns:p14="http://schemas.microsoft.com/office/powerpoint/2010/main" val="2750123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2C4D-6DA8-8306-56E2-A36A1234953F}"/>
              </a:ext>
            </a:extLst>
          </p:cNvPr>
          <p:cNvSpPr>
            <a:spLocks noGrp="1"/>
          </p:cNvSpPr>
          <p:nvPr>
            <p:ph type="title"/>
          </p:nvPr>
        </p:nvSpPr>
        <p:spPr/>
        <p:txBody>
          <a:bodyPr/>
          <a:lstStyle/>
          <a:p>
            <a:r>
              <a:rPr lang="en-US" dirty="0"/>
              <a:t>Brief review of decision 15/9</a:t>
            </a:r>
          </a:p>
        </p:txBody>
      </p:sp>
      <p:sp>
        <p:nvSpPr>
          <p:cNvPr id="3" name="Content Placeholder 2">
            <a:extLst>
              <a:ext uri="{FF2B5EF4-FFF2-40B4-BE49-F238E27FC236}">
                <a16:creationId xmlns:a16="http://schemas.microsoft.com/office/drawing/2014/main" id="{563D4A73-240E-7EAD-3FF7-FDF30E35A1E3}"/>
              </a:ext>
            </a:extLst>
          </p:cNvPr>
          <p:cNvSpPr>
            <a:spLocks noGrp="1"/>
          </p:cNvSpPr>
          <p:nvPr>
            <p:ph idx="1"/>
          </p:nvPr>
        </p:nvSpPr>
        <p:spPr>
          <a:xfrm>
            <a:off x="2424873" y="1505739"/>
            <a:ext cx="8915400" cy="4587451"/>
          </a:xfrm>
        </p:spPr>
        <p:txBody>
          <a:bodyPr>
            <a:normAutofit/>
          </a:bodyPr>
          <a:lstStyle/>
          <a:p>
            <a:pPr marL="0" indent="0">
              <a:buNone/>
            </a:pPr>
            <a:r>
              <a:rPr lang="en-US" sz="1800" b="1" dirty="0">
                <a:solidFill>
                  <a:srgbClr val="00B0F0"/>
                </a:solidFill>
                <a:latin typeface="Calibri" panose="020F0502020204030204" pitchFamily="34" charset="0"/>
                <a:ea typeface="Calibri" panose="020F0502020204030204" pitchFamily="34" charset="0"/>
                <a:cs typeface="Calibri" panose="020F0502020204030204" pitchFamily="34" charset="0"/>
              </a:rPr>
              <a:t>Appendix (parking lot, undecided)</a:t>
            </a:r>
          </a:p>
          <a:p>
            <a:pPr marL="0" indent="0">
              <a:buNone/>
            </a:pPr>
            <a:endParaRPr lang="en-US" sz="1800" b="1" dirty="0">
              <a:solidFill>
                <a:srgbClr val="00B0F0"/>
              </a:solidFill>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800"/>
              </a:spcAft>
              <a:buNone/>
            </a:pPr>
            <a:r>
              <a:rPr lang="en-US" sz="1800" b="1" kern="100" dirty="0">
                <a:effectLst/>
                <a:latin typeface="Aptos"/>
                <a:ea typeface="Aptos"/>
                <a:cs typeface="Times New Roman" panose="02020603050405020304" pitchFamily="18" charset="0"/>
              </a:rPr>
              <a:t>(m) Role, rights and interests of indigenous peoples and local communities, including associated traditional knowledge;</a:t>
            </a:r>
          </a:p>
          <a:p>
            <a:pPr marL="0" marR="0" indent="0">
              <a:lnSpc>
                <a:spcPct val="107000"/>
              </a:lnSpc>
              <a:spcBef>
                <a:spcPts val="0"/>
              </a:spcBef>
              <a:spcAft>
                <a:spcPts val="800"/>
              </a:spcAft>
              <a:buNone/>
            </a:pPr>
            <a:endParaRPr lang="en-US" sz="1800" kern="0" dirty="0">
              <a:solidFill>
                <a:srgbClr val="000000"/>
              </a:solidFill>
              <a:effectLst/>
              <a:latin typeface="TimesNewRoman"/>
              <a:ea typeface="Times New Roman" panose="02020603050405020304" pitchFamily="18" charset="0"/>
              <a:cs typeface="TimesNewRoman"/>
            </a:endParaRPr>
          </a:p>
          <a:p>
            <a:pPr marL="0" marR="0" indent="0">
              <a:lnSpc>
                <a:spcPct val="107000"/>
              </a:lnSpc>
              <a:spcBef>
                <a:spcPts val="0"/>
              </a:spcBef>
              <a:spcAft>
                <a:spcPts val="800"/>
              </a:spcAft>
              <a:buNone/>
            </a:pPr>
            <a:r>
              <a:rPr lang="x-none" sz="1800" b="1" kern="0" dirty="0">
                <a:solidFill>
                  <a:srgbClr val="000000"/>
                </a:solidFill>
                <a:effectLst/>
                <a:latin typeface="TimesNewRoman"/>
                <a:ea typeface="Times New Roman" panose="02020603050405020304" pitchFamily="18" charset="0"/>
                <a:cs typeface="TimesNewRoman"/>
              </a:rPr>
              <a:t>(p) Principles of data governance.</a:t>
            </a:r>
            <a:endParaRPr lang="en-US" sz="1800" b="1" kern="100" dirty="0">
              <a:effectLst/>
              <a:latin typeface="Aptos"/>
              <a:ea typeface="Aptos"/>
              <a:cs typeface="Times New Roman" panose="02020603050405020304" pitchFamily="18" charset="0"/>
            </a:endParaRPr>
          </a:p>
          <a:p>
            <a:pPr marL="0" indent="0">
              <a:buNone/>
            </a:pPr>
            <a:endParaRPr lang="en-US" sz="1800" b="1" dirty="0">
              <a:solidFill>
                <a:srgbClr val="222222"/>
              </a:solidFill>
              <a:latin typeface="proxima_nova_rgregular"/>
            </a:endParaRPr>
          </a:p>
          <a:p>
            <a:pPr marL="0" indent="0">
              <a:buNone/>
            </a:pPr>
            <a:endParaRPr lang="en-US" dirty="0"/>
          </a:p>
        </p:txBody>
      </p:sp>
    </p:spTree>
    <p:extLst>
      <p:ext uri="{BB962C8B-B14F-4D97-AF65-F5344CB8AC3E}">
        <p14:creationId xmlns:p14="http://schemas.microsoft.com/office/powerpoint/2010/main" val="2868122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fontScale="92500"/>
          </a:bodyPr>
          <a:lstStyle/>
          <a:p>
            <a:pPr marL="0" marR="0">
              <a:lnSpc>
                <a:spcPct val="107000"/>
              </a:lnSpc>
              <a:spcBef>
                <a:spcPts val="0"/>
              </a:spcBef>
              <a:spcAft>
                <a:spcPts val="800"/>
              </a:spcAft>
            </a:pPr>
            <a:r>
              <a:rPr lang="en-US" sz="2800" b="1" kern="100" dirty="0">
                <a:effectLst/>
                <a:latin typeface="Aptos"/>
                <a:ea typeface="Aptos"/>
                <a:cs typeface="Times New Roman" panose="02020603050405020304" pitchFamily="18" charset="0"/>
              </a:rPr>
              <a:t>Kunming-Montreal Global Biodiversity Framework (KMGBF)</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5"/>
            <a:ext cx="8915399" cy="512912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0" marR="0">
              <a:lnSpc>
                <a:spcPct val="107000"/>
              </a:lnSpc>
              <a:spcBef>
                <a:spcPts val="0"/>
              </a:spcBef>
              <a:spcAft>
                <a:spcPts val="800"/>
              </a:spcAft>
            </a:pPr>
            <a:r>
              <a:rPr lang="en-US" sz="1800" b="1" kern="100" dirty="0">
                <a:effectLst/>
                <a:latin typeface="Aptos"/>
                <a:ea typeface="Aptos"/>
                <a:cs typeface="Times New Roman" panose="02020603050405020304" pitchFamily="18" charset="0"/>
              </a:rPr>
              <a:t>GOAL C</a:t>
            </a:r>
          </a:p>
          <a:p>
            <a:pPr marL="0" marR="0">
              <a:lnSpc>
                <a:spcPct val="107000"/>
              </a:lnSpc>
              <a:spcBef>
                <a:spcPts val="0"/>
              </a:spcBef>
              <a:spcAft>
                <a:spcPts val="800"/>
              </a:spcAft>
            </a:pPr>
            <a:r>
              <a:rPr lang="en-US" sz="1800" b="1" kern="100" dirty="0">
                <a:effectLst/>
                <a:latin typeface="Aptos"/>
                <a:ea typeface="Aptos"/>
                <a:cs typeface="Times New Roman" panose="02020603050405020304" pitchFamily="18" charset="0"/>
              </a:rPr>
              <a:t>The monetary and non-monetary benefits from the utilization of genetic resources and digital sequence information on genetic resources, and of traditional knowledge associated with genetic resources, as applicable, are shared fairly and equitably, including, as appropriate with indigenous peoples and local communities, and substantially increased by 2050, while ensuring traditional knowledge associated with genetic resources is appropriately protected, thereby contributing to the conservation and sustainable use of biodiversity, in accordance with internationally agreed access and benefit-sharing instruments.</a:t>
            </a:r>
            <a:endParaRPr lang="en-US" sz="2800" b="1" dirty="0"/>
          </a:p>
          <a:p>
            <a:r>
              <a:rPr lang="en-US" b="1" dirty="0"/>
              <a:t>Decision 15/9: Digital sequence information on genetic resources</a:t>
            </a:r>
          </a:p>
          <a:p>
            <a:endParaRPr lang="en-US" b="1" dirty="0"/>
          </a:p>
          <a:p>
            <a:r>
              <a:rPr lang="en-US" b="1" dirty="0"/>
              <a:t>9-11: Core elements and Annex (parking lot)</a:t>
            </a:r>
          </a:p>
          <a:p>
            <a:endParaRPr lang="en-US" b="1" dirty="0"/>
          </a:p>
          <a:p>
            <a:endParaRPr lang="en-US" b="1" dirty="0"/>
          </a:p>
          <a:p>
            <a:endParaRPr lang="en-US" sz="2800" b="1" dirty="0"/>
          </a:p>
        </p:txBody>
      </p:sp>
    </p:spTree>
    <p:extLst>
      <p:ext uri="{BB962C8B-B14F-4D97-AF65-F5344CB8AC3E}">
        <p14:creationId xmlns:p14="http://schemas.microsoft.com/office/powerpoint/2010/main" val="1083287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2C4D-6DA8-8306-56E2-A36A1234953F}"/>
              </a:ext>
            </a:extLst>
          </p:cNvPr>
          <p:cNvSpPr>
            <a:spLocks noGrp="1"/>
          </p:cNvSpPr>
          <p:nvPr>
            <p:ph type="title"/>
          </p:nvPr>
        </p:nvSpPr>
        <p:spPr/>
        <p:txBody>
          <a:bodyPr/>
          <a:lstStyle/>
          <a:p>
            <a:r>
              <a:rPr lang="en-US" dirty="0"/>
              <a:t>End Day 2</a:t>
            </a:r>
          </a:p>
        </p:txBody>
      </p:sp>
    </p:spTree>
    <p:extLst>
      <p:ext uri="{BB962C8B-B14F-4D97-AF65-F5344CB8AC3E}">
        <p14:creationId xmlns:p14="http://schemas.microsoft.com/office/powerpoint/2010/main" val="1390399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3D08CF0-67AB-20ED-C91F-6E0408A011E5}"/>
              </a:ext>
            </a:extLst>
          </p:cNvPr>
          <p:cNvGrpSpPr/>
          <p:nvPr/>
        </p:nvGrpSpPr>
        <p:grpSpPr>
          <a:xfrm>
            <a:off x="1019102" y="363940"/>
            <a:ext cx="10907220" cy="5896519"/>
            <a:chOff x="1807665" y="2029060"/>
            <a:chExt cx="19499983" cy="11211553"/>
          </a:xfrm>
        </p:grpSpPr>
        <p:sp>
          <p:nvSpPr>
            <p:cNvPr id="5" name="TextBox 4">
              <a:extLst>
                <a:ext uri="{FF2B5EF4-FFF2-40B4-BE49-F238E27FC236}">
                  <a16:creationId xmlns:a16="http://schemas.microsoft.com/office/drawing/2014/main" id="{608FA479-2212-9C97-E81E-3FC29B340C13}"/>
                </a:ext>
              </a:extLst>
            </p:cNvPr>
            <p:cNvSpPr txBox="1"/>
            <p:nvPr/>
          </p:nvSpPr>
          <p:spPr>
            <a:xfrm>
              <a:off x="1807665" y="4054417"/>
              <a:ext cx="19499983" cy="1931166"/>
            </a:xfrm>
            <a:prstGeom prst="rect">
              <a:avLst/>
            </a:prstGeom>
            <a:noFill/>
          </p:spPr>
          <p:txBody>
            <a:bodyPr wrap="square" rtlCol="0">
              <a:spAutoFit/>
            </a:bodyPr>
            <a:lstStyle/>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sp>
          <p:nvSpPr>
            <p:cNvPr id="6" name="TextBox 5">
              <a:extLst>
                <a:ext uri="{FF2B5EF4-FFF2-40B4-BE49-F238E27FC236}">
                  <a16:creationId xmlns:a16="http://schemas.microsoft.com/office/drawing/2014/main" id="{B756E8A5-B444-81FA-670D-8E5A5EB0A62E}"/>
                </a:ext>
              </a:extLst>
            </p:cNvPr>
            <p:cNvSpPr txBox="1"/>
            <p:nvPr/>
          </p:nvSpPr>
          <p:spPr>
            <a:xfrm>
              <a:off x="1910644" y="2753256"/>
              <a:ext cx="4156066" cy="760763"/>
            </a:xfrm>
            <a:prstGeom prst="rect">
              <a:avLst/>
            </a:prstGeom>
            <a:noFill/>
          </p:spPr>
          <p:txBody>
            <a:bodyPr wrap="none" rtlCol="0">
              <a:spAutoFit/>
            </a:bodyPr>
            <a:lstStyle/>
            <a:p>
              <a:r>
                <a:rPr lang="en-US" sz="2000" b="1" dirty="0">
                  <a:solidFill>
                    <a:srgbClr val="FF0000"/>
                  </a:solidFill>
                </a:rPr>
                <a:t>Hybrid Approach</a:t>
              </a:r>
            </a:p>
          </p:txBody>
        </p:sp>
        <p:sp>
          <p:nvSpPr>
            <p:cNvPr id="7" name="Rectangle 6">
              <a:extLst>
                <a:ext uri="{FF2B5EF4-FFF2-40B4-BE49-F238E27FC236}">
                  <a16:creationId xmlns:a16="http://schemas.microsoft.com/office/drawing/2014/main" id="{DAE3C490-26AE-7E56-F509-3259AEF146F3}"/>
                </a:ext>
              </a:extLst>
            </p:cNvPr>
            <p:cNvSpPr/>
            <p:nvPr/>
          </p:nvSpPr>
          <p:spPr>
            <a:xfrm>
              <a:off x="1910645" y="4989443"/>
              <a:ext cx="4294961" cy="703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9A95B30F-1382-1143-D6F6-33FD2E747121}"/>
                </a:ext>
              </a:extLst>
            </p:cNvPr>
            <p:cNvSpPr/>
            <p:nvPr/>
          </p:nvSpPr>
          <p:spPr>
            <a:xfrm>
              <a:off x="9122058" y="7583627"/>
              <a:ext cx="4294960" cy="565698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5CF683FC-CD1B-3CDA-F1AA-C57389D03FA2}"/>
                </a:ext>
              </a:extLst>
            </p:cNvPr>
            <p:cNvSpPr/>
            <p:nvPr/>
          </p:nvSpPr>
          <p:spPr>
            <a:xfrm>
              <a:off x="15857850" y="3750365"/>
              <a:ext cx="4294961" cy="70369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0BBC7EA3-2248-6736-AFAC-DD4C7EDFDFD5}"/>
                </a:ext>
              </a:extLst>
            </p:cNvPr>
            <p:cNvSpPr txBox="1"/>
            <p:nvPr/>
          </p:nvSpPr>
          <p:spPr>
            <a:xfrm>
              <a:off x="1910644" y="3444301"/>
              <a:ext cx="4092590" cy="1345964"/>
            </a:xfrm>
            <a:prstGeom prst="rect">
              <a:avLst/>
            </a:prstGeom>
            <a:noFill/>
          </p:spPr>
          <p:txBody>
            <a:bodyPr wrap="square" rtlCol="0">
              <a:spAutoFit/>
            </a:bodyPr>
            <a:lstStyle/>
            <a:p>
              <a:r>
                <a:rPr lang="en-US" sz="2000" b="1" dirty="0"/>
                <a:t>Nagoya</a:t>
              </a:r>
              <a:br>
                <a:rPr lang="en-US" sz="2000" b="1" dirty="0"/>
              </a:br>
              <a:r>
                <a:rPr lang="en-US" sz="2000" b="1" dirty="0">
                  <a:latin typeface="Calibri" panose="020F0502020204030204" pitchFamily="34" charset="0"/>
                  <a:cs typeface="Calibri" panose="020F0502020204030204" pitchFamily="34" charset="0"/>
                </a:rPr>
                <a:t>FPIC</a:t>
              </a:r>
              <a:r>
                <a:rPr lang="en-US" sz="2000" b="1" dirty="0"/>
                <a:t> &amp; MAT</a:t>
              </a:r>
            </a:p>
          </p:txBody>
        </p:sp>
        <p:sp>
          <p:nvSpPr>
            <p:cNvPr id="11" name="Rectangle 10">
              <a:extLst>
                <a:ext uri="{FF2B5EF4-FFF2-40B4-BE49-F238E27FC236}">
                  <a16:creationId xmlns:a16="http://schemas.microsoft.com/office/drawing/2014/main" id="{33656150-03A5-041E-733F-494A8D325F16}"/>
                </a:ext>
              </a:extLst>
            </p:cNvPr>
            <p:cNvSpPr/>
            <p:nvPr/>
          </p:nvSpPr>
          <p:spPr>
            <a:xfrm>
              <a:off x="9122058" y="4140953"/>
              <a:ext cx="4294960" cy="3101568"/>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316B9BE0-2ED4-B618-654C-BF8E14871D84}"/>
                </a:ext>
              </a:extLst>
            </p:cNvPr>
            <p:cNvSpPr txBox="1"/>
            <p:nvPr/>
          </p:nvSpPr>
          <p:spPr>
            <a:xfrm>
              <a:off x="9794967" y="4433555"/>
              <a:ext cx="3326589" cy="2516367"/>
            </a:xfrm>
            <a:prstGeom prst="rect">
              <a:avLst/>
            </a:prstGeom>
            <a:noFill/>
          </p:spPr>
          <p:txBody>
            <a:bodyPr wrap="square" rtlCol="0">
              <a:spAutoFit/>
            </a:bodyPr>
            <a:lstStyle/>
            <a:p>
              <a:r>
                <a:rPr lang="en-US" sz="2000" b="1" dirty="0">
                  <a:solidFill>
                    <a:srgbClr val="C00000"/>
                  </a:solidFill>
                  <a:latin typeface="Calibri" panose="020F0502020204030204" pitchFamily="34" charset="0"/>
                  <a:cs typeface="Calibri" panose="020F0502020204030204" pitchFamily="34" charset="0"/>
                </a:rPr>
                <a:t>Principles of data governance (ORDG)</a:t>
              </a:r>
              <a:endParaRPr lang="en-US" sz="2000" dirty="0">
                <a:solidFill>
                  <a:schemeClr val="bg1"/>
                </a:solidFill>
              </a:endParaRPr>
            </a:p>
          </p:txBody>
        </p:sp>
        <p:sp>
          <p:nvSpPr>
            <p:cNvPr id="13" name="TextBox 12">
              <a:extLst>
                <a:ext uri="{FF2B5EF4-FFF2-40B4-BE49-F238E27FC236}">
                  <a16:creationId xmlns:a16="http://schemas.microsoft.com/office/drawing/2014/main" id="{4FD37713-802B-2A6D-8AD8-A7BDDD9DB945}"/>
                </a:ext>
              </a:extLst>
            </p:cNvPr>
            <p:cNvSpPr txBox="1"/>
            <p:nvPr/>
          </p:nvSpPr>
          <p:spPr>
            <a:xfrm>
              <a:off x="9255900" y="7798236"/>
              <a:ext cx="4161118"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Raising funds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Researchers </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1% on commercial sales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Voluntary contributions</a:t>
              </a:r>
            </a:p>
          </p:txBody>
        </p:sp>
        <p:cxnSp>
          <p:nvCxnSpPr>
            <p:cNvPr id="14" name="Straight Arrow Connector 13">
              <a:extLst>
                <a:ext uri="{FF2B5EF4-FFF2-40B4-BE49-F238E27FC236}">
                  <a16:creationId xmlns:a16="http://schemas.microsoft.com/office/drawing/2014/main" id="{83927099-93E9-B037-0A05-2E1EBD17434A}"/>
                </a:ext>
              </a:extLst>
            </p:cNvPr>
            <p:cNvCxnSpPr>
              <a:cxnSpLocks/>
            </p:cNvCxnSpPr>
            <p:nvPr/>
          </p:nvCxnSpPr>
          <p:spPr>
            <a:xfrm flipV="1">
              <a:off x="13656365" y="3750365"/>
              <a:ext cx="1835426" cy="42605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F62DF3-0D80-8E7D-4D94-0634E57BD870}"/>
                </a:ext>
              </a:extLst>
            </p:cNvPr>
            <p:cNvSpPr txBox="1"/>
            <p:nvPr/>
          </p:nvSpPr>
          <p:spPr>
            <a:xfrm>
              <a:off x="15982133" y="4526033"/>
              <a:ext cx="3983349"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Funds distributed as projects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F&amp;E IP &amp; LC Participation in Governance</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Fair distribution </a:t>
              </a:r>
            </a:p>
            <a:p>
              <a:r>
                <a:rPr lang="en-US" sz="2000" b="1" dirty="0">
                  <a:solidFill>
                    <a:schemeClr val="accent1"/>
                  </a:solidFill>
                  <a:latin typeface="Calibri" panose="020F0502020204030204" pitchFamily="34" charset="0"/>
                  <a:cs typeface="Calibri" panose="020F0502020204030204" pitchFamily="34" charset="0"/>
                </a:rPr>
                <a:t>of projects</a:t>
              </a:r>
            </a:p>
          </p:txBody>
        </p:sp>
        <p:sp>
          <p:nvSpPr>
            <p:cNvPr id="16" name="TextBox 15">
              <a:extLst>
                <a:ext uri="{FF2B5EF4-FFF2-40B4-BE49-F238E27FC236}">
                  <a16:creationId xmlns:a16="http://schemas.microsoft.com/office/drawing/2014/main" id="{3085A45F-EAF5-6666-A3F8-30FC382FB7EC}"/>
                </a:ext>
              </a:extLst>
            </p:cNvPr>
            <p:cNvSpPr txBox="1"/>
            <p:nvPr/>
          </p:nvSpPr>
          <p:spPr>
            <a:xfrm>
              <a:off x="2398290" y="5691740"/>
              <a:ext cx="3319670" cy="5442376"/>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New genetic materials acquired from IP or LC territories or collections form these lands under Nagoya</a:t>
              </a:r>
            </a:p>
          </p:txBody>
        </p:sp>
        <p:cxnSp>
          <p:nvCxnSpPr>
            <p:cNvPr id="17" name="Straight Arrow Connector 16">
              <a:extLst>
                <a:ext uri="{FF2B5EF4-FFF2-40B4-BE49-F238E27FC236}">
                  <a16:creationId xmlns:a16="http://schemas.microsoft.com/office/drawing/2014/main" id="{DF34BF52-D8C2-CBAF-4FF9-111681C4E5B0}"/>
                </a:ext>
              </a:extLst>
            </p:cNvPr>
            <p:cNvCxnSpPr>
              <a:cxnSpLocks/>
            </p:cNvCxnSpPr>
            <p:nvPr/>
          </p:nvCxnSpPr>
          <p:spPr>
            <a:xfrm flipH="1">
              <a:off x="6205606" y="8806070"/>
              <a:ext cx="2769027"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52AFE709-E688-B242-7801-2F086CD1D7DA}"/>
                </a:ext>
              </a:extLst>
            </p:cNvPr>
            <p:cNvSpPr txBox="1"/>
            <p:nvPr/>
          </p:nvSpPr>
          <p:spPr>
            <a:xfrm>
              <a:off x="6152373" y="6389776"/>
              <a:ext cx="3208180" cy="1931166"/>
            </a:xfrm>
            <a:prstGeom prst="rect">
              <a:avLst/>
            </a:prstGeom>
            <a:noFill/>
          </p:spPr>
          <p:txBody>
            <a:bodyPr wrap="square" rtlCol="0">
              <a:spAutoFit/>
            </a:bodyPr>
            <a:lstStyle/>
            <a:p>
              <a:r>
                <a:rPr lang="en-US" sz="2000" b="1" dirty="0"/>
                <a:t>Triggers</a:t>
              </a:r>
            </a:p>
            <a:p>
              <a:r>
                <a:rPr lang="en-US" sz="2000" b="1" dirty="0"/>
                <a:t>following digitalization</a:t>
              </a:r>
            </a:p>
          </p:txBody>
        </p:sp>
        <p:sp>
          <p:nvSpPr>
            <p:cNvPr id="19" name="Rectangle 18">
              <a:extLst>
                <a:ext uri="{FF2B5EF4-FFF2-40B4-BE49-F238E27FC236}">
                  <a16:creationId xmlns:a16="http://schemas.microsoft.com/office/drawing/2014/main" id="{5CB366F1-48AA-1E6F-8853-BCE83C5610B0}"/>
                </a:ext>
              </a:extLst>
            </p:cNvPr>
            <p:cNvSpPr/>
            <p:nvPr/>
          </p:nvSpPr>
          <p:spPr>
            <a:xfrm>
              <a:off x="15857850" y="11023477"/>
              <a:ext cx="4294962" cy="221713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Calibri" panose="020F0502020204030204" pitchFamily="34" charset="0"/>
                  <a:cs typeface="Calibri" panose="020F0502020204030204" pitchFamily="34" charset="0"/>
                </a:rPr>
                <a:t>Non-monetary Benefits</a:t>
              </a:r>
            </a:p>
          </p:txBody>
        </p:sp>
        <p:sp>
          <p:nvSpPr>
            <p:cNvPr id="20" name="Rectangle 19">
              <a:extLst>
                <a:ext uri="{FF2B5EF4-FFF2-40B4-BE49-F238E27FC236}">
                  <a16:creationId xmlns:a16="http://schemas.microsoft.com/office/drawing/2014/main" id="{246BB999-8BCB-82B8-D187-A4662E04BB1E}"/>
                </a:ext>
              </a:extLst>
            </p:cNvPr>
            <p:cNvSpPr/>
            <p:nvPr/>
          </p:nvSpPr>
          <p:spPr>
            <a:xfrm>
              <a:off x="9126068" y="2029060"/>
              <a:ext cx="4294960" cy="211672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162774CA-02BE-225E-00DC-DDD094FC1440}"/>
                </a:ext>
              </a:extLst>
            </p:cNvPr>
            <p:cNvSpPr txBox="1"/>
            <p:nvPr/>
          </p:nvSpPr>
          <p:spPr>
            <a:xfrm>
              <a:off x="9811554" y="2214620"/>
              <a:ext cx="3205965" cy="193116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DB Deposit Requirements</a:t>
              </a:r>
            </a:p>
            <a:p>
              <a:r>
                <a:rPr lang="en-US" sz="2000" b="1" dirty="0">
                  <a:solidFill>
                    <a:schemeClr val="accent1"/>
                  </a:solidFill>
                  <a:latin typeface="Calibri" panose="020F0502020204030204" pitchFamily="34" charset="0"/>
                  <a:cs typeface="Calibri" panose="020F0502020204030204" pitchFamily="34" charset="0"/>
                </a:rPr>
                <a:t>[origin]</a:t>
              </a:r>
            </a:p>
          </p:txBody>
        </p:sp>
      </p:grpSp>
      <p:sp>
        <p:nvSpPr>
          <p:cNvPr id="22" name="TextBox 21">
            <a:extLst>
              <a:ext uri="{FF2B5EF4-FFF2-40B4-BE49-F238E27FC236}">
                <a16:creationId xmlns:a16="http://schemas.microsoft.com/office/drawing/2014/main" id="{7EA6DBA3-A32C-47EC-56AA-072C193DB975}"/>
              </a:ext>
            </a:extLst>
          </p:cNvPr>
          <p:cNvSpPr txBox="1"/>
          <p:nvPr/>
        </p:nvSpPr>
        <p:spPr>
          <a:xfrm>
            <a:off x="8878003" y="68372"/>
            <a:ext cx="2402365" cy="1200329"/>
          </a:xfrm>
          <a:prstGeom prst="rect">
            <a:avLst/>
          </a:prstGeom>
          <a:noFill/>
        </p:spPr>
        <p:txBody>
          <a:bodyPr wrap="square" rtlCol="0">
            <a:spAutoFit/>
          </a:bodyPr>
          <a:lstStyle/>
          <a:p>
            <a:r>
              <a:rPr lang="en-US" b="1" dirty="0"/>
              <a:t>Global Multilateral Benefit-Sharing Mechanism GMLBSM</a:t>
            </a:r>
          </a:p>
        </p:txBody>
      </p:sp>
      <p:sp>
        <p:nvSpPr>
          <p:cNvPr id="2" name="TextBox 1">
            <a:extLst>
              <a:ext uri="{FF2B5EF4-FFF2-40B4-BE49-F238E27FC236}">
                <a16:creationId xmlns:a16="http://schemas.microsoft.com/office/drawing/2014/main" id="{2FCB3B7A-D5D1-1515-7E4F-BD3B36F6A794}"/>
              </a:ext>
            </a:extLst>
          </p:cNvPr>
          <p:cNvSpPr txBox="1"/>
          <p:nvPr/>
        </p:nvSpPr>
        <p:spPr>
          <a:xfrm>
            <a:off x="3758141" y="4073355"/>
            <a:ext cx="1254666" cy="923330"/>
          </a:xfrm>
          <a:prstGeom prst="rect">
            <a:avLst/>
          </a:prstGeom>
          <a:noFill/>
        </p:spPr>
        <p:txBody>
          <a:bodyPr wrap="square" rtlCol="0">
            <a:spAutoFit/>
          </a:bodyPr>
          <a:lstStyle/>
          <a:p>
            <a:r>
              <a:rPr lang="en-US" b="1" dirty="0"/>
              <a:t>endemic</a:t>
            </a:r>
          </a:p>
          <a:p>
            <a:r>
              <a:rPr lang="en-US" b="1" dirty="0"/>
              <a:t>species</a:t>
            </a:r>
          </a:p>
          <a:p>
            <a:r>
              <a:rPr lang="en-US" b="1" dirty="0"/>
              <a:t>genes</a:t>
            </a:r>
          </a:p>
        </p:txBody>
      </p:sp>
    </p:spTree>
    <p:extLst>
      <p:ext uri="{BB962C8B-B14F-4D97-AF65-F5344CB8AC3E}">
        <p14:creationId xmlns:p14="http://schemas.microsoft.com/office/powerpoint/2010/main" val="1761087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fontScale="92500"/>
          </a:bodyPr>
          <a:lstStyle/>
          <a:p>
            <a:pPr marL="0" marR="0">
              <a:lnSpc>
                <a:spcPct val="107000"/>
              </a:lnSpc>
              <a:spcBef>
                <a:spcPts val="0"/>
              </a:spcBef>
              <a:spcAft>
                <a:spcPts val="800"/>
              </a:spcAft>
            </a:pPr>
            <a:r>
              <a:rPr lang="en-US" sz="2800" b="1" kern="100" dirty="0">
                <a:effectLst/>
                <a:latin typeface="Aptos"/>
                <a:ea typeface="Aptos"/>
                <a:cs typeface="Times New Roman" panose="02020603050405020304" pitchFamily="18" charset="0"/>
              </a:rPr>
              <a:t>Kunming-Montreal Global Biodiversity Framework (KMGBF)</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5"/>
            <a:ext cx="8915399" cy="512912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0" marR="0">
              <a:lnSpc>
                <a:spcPct val="107000"/>
              </a:lnSpc>
              <a:spcBef>
                <a:spcPts val="0"/>
              </a:spcBef>
              <a:spcAft>
                <a:spcPts val="800"/>
              </a:spcAft>
            </a:pPr>
            <a:r>
              <a:rPr lang="en-US" sz="2400" b="1" kern="100" dirty="0">
                <a:effectLst/>
                <a:latin typeface="Aptos"/>
                <a:ea typeface="Aptos"/>
                <a:cs typeface="Times New Roman" panose="02020603050405020304" pitchFamily="18" charset="0"/>
              </a:rPr>
              <a:t>Preambular text</a:t>
            </a:r>
          </a:p>
          <a:p>
            <a:pPr marL="0" marR="0">
              <a:lnSpc>
                <a:spcPct val="107000"/>
              </a:lnSpc>
              <a:spcBef>
                <a:spcPts val="0"/>
              </a:spcBef>
              <a:spcAft>
                <a:spcPts val="800"/>
              </a:spcAft>
            </a:pPr>
            <a:endParaRPr lang="en-US" sz="2400" b="1" kern="100" dirty="0">
              <a:effectLst/>
              <a:latin typeface="Aptos"/>
              <a:ea typeface="Aptos"/>
              <a:cs typeface="Times New Roman" panose="02020603050405020304" pitchFamily="18" charset="0"/>
            </a:endParaRPr>
          </a:p>
          <a:p>
            <a:pPr marL="0" marR="0">
              <a:lnSpc>
                <a:spcPct val="107000"/>
              </a:lnSpc>
              <a:spcBef>
                <a:spcPts val="0"/>
              </a:spcBef>
              <a:spcAft>
                <a:spcPts val="800"/>
              </a:spcAft>
            </a:pPr>
            <a:r>
              <a:rPr lang="en-US" sz="2400" b="1" kern="100" dirty="0">
                <a:effectLst/>
                <a:latin typeface="Aptos"/>
                <a:ea typeface="Aptos"/>
                <a:cs typeface="Times New Roman" panose="02020603050405020304" pitchFamily="18" charset="0"/>
              </a:rPr>
              <a:t>para 6: Reaffirms its expectation that Parties and other Governments will ensure that the rights of IPLCs are respected and given effect to in the implementation of the KMGBF;</a:t>
            </a:r>
          </a:p>
          <a:p>
            <a:endParaRPr lang="en-US" sz="2400" b="1" dirty="0"/>
          </a:p>
          <a:p>
            <a:endParaRPr lang="en-US" b="1" dirty="0"/>
          </a:p>
          <a:p>
            <a:endParaRPr lang="en-US" sz="2800" b="1" dirty="0"/>
          </a:p>
        </p:txBody>
      </p:sp>
    </p:spTree>
    <p:extLst>
      <p:ext uri="{BB962C8B-B14F-4D97-AF65-F5344CB8AC3E}">
        <p14:creationId xmlns:p14="http://schemas.microsoft.com/office/powerpoint/2010/main" val="17730089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fontScale="92500"/>
          </a:bodyPr>
          <a:lstStyle/>
          <a:p>
            <a:pPr marL="0" marR="0">
              <a:lnSpc>
                <a:spcPct val="107000"/>
              </a:lnSpc>
              <a:spcBef>
                <a:spcPts val="0"/>
              </a:spcBef>
              <a:spcAft>
                <a:spcPts val="800"/>
              </a:spcAft>
            </a:pPr>
            <a:r>
              <a:rPr lang="en-US" sz="2800" b="1" kern="100" dirty="0">
                <a:effectLst/>
                <a:latin typeface="Aptos"/>
                <a:ea typeface="Aptos"/>
                <a:cs typeface="Times New Roman" panose="02020603050405020304" pitchFamily="18" charset="0"/>
              </a:rPr>
              <a:t>Kunming-Montreal Global Biodiversity Framework (KMGBF)</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5"/>
            <a:ext cx="8915399" cy="512912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n-US"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Operational text </a:t>
            </a:r>
            <a:r>
              <a:rPr lang="en-US" sz="2400" b="1" dirty="0">
                <a:latin typeface="Calibri" panose="020F0502020204030204" pitchFamily="34" charset="0"/>
                <a:ea typeface="Calibri" panose="020F0502020204030204" pitchFamily="34" charset="0"/>
                <a:cs typeface="Calibri" panose="020F0502020204030204" pitchFamily="34" charset="0"/>
              </a:rPr>
              <a:t>(Decision text)</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kern="100" dirty="0">
                <a:effectLst/>
                <a:latin typeface="Calibri" panose="020F0502020204030204" pitchFamily="34" charset="0"/>
                <a:ea typeface="Calibri" panose="020F0502020204030204" pitchFamily="34" charset="0"/>
                <a:cs typeface="Calibri" panose="020F0502020204030204" pitchFamily="34" charset="0"/>
              </a:rPr>
              <a:t>Section C. Considerations for the implementation of the Framework</a:t>
            </a:r>
          </a:p>
          <a:p>
            <a:r>
              <a:rPr lang="en-US" sz="2400" b="1" kern="100" dirty="0">
                <a:effectLst/>
                <a:latin typeface="Calibri" panose="020F0502020204030204" pitchFamily="34" charset="0"/>
                <a:ea typeface="Calibri" panose="020F0502020204030204" pitchFamily="34" charset="0"/>
                <a:cs typeface="Calibri" panose="020F0502020204030204" pitchFamily="34" charset="0"/>
              </a:rPr>
              <a:t>Contribution and rights of IPLCs, </a:t>
            </a:r>
            <a:r>
              <a:rPr lang="en-US" sz="2400" b="1" kern="100" dirty="0" err="1">
                <a:effectLst/>
                <a:latin typeface="Calibri" panose="020F0502020204030204" pitchFamily="34" charset="0"/>
                <a:ea typeface="Calibri" panose="020F0502020204030204" pitchFamily="34" charset="0"/>
                <a:cs typeface="Calibri" panose="020F0502020204030204" pitchFamily="34" charset="0"/>
              </a:rPr>
              <a:t>subpara</a:t>
            </a:r>
            <a:r>
              <a:rPr lang="en-US" sz="2400" b="1" kern="100" dirty="0">
                <a:effectLst/>
                <a:latin typeface="Calibri" panose="020F0502020204030204" pitchFamily="34" charset="0"/>
                <a:ea typeface="Calibri" panose="020F0502020204030204" pitchFamily="34" charset="0"/>
                <a:cs typeface="Calibri" panose="020F0502020204030204" pitchFamily="34" charset="0"/>
              </a:rPr>
              <a:t> a:</a:t>
            </a:r>
          </a:p>
          <a:p>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a:p>
            <a:r>
              <a:rPr lang="en-US" sz="2400" b="1" kern="100" dirty="0">
                <a:effectLst/>
                <a:latin typeface="Calibri" panose="020F0502020204030204" pitchFamily="34" charset="0"/>
                <a:ea typeface="Calibri" panose="020F0502020204030204" pitchFamily="34" charset="0"/>
                <a:cs typeface="Calibri" panose="020F0502020204030204" pitchFamily="34" charset="0"/>
              </a:rPr>
              <a:t>Acknowledges roles and contributions of IPLCs to biodiversity and its restoration</a:t>
            </a:r>
          </a:p>
          <a:p>
            <a:r>
              <a:rPr lang="en-US" sz="2400" b="1" kern="100" dirty="0">
                <a:effectLst/>
                <a:latin typeface="Calibri" panose="020F0502020204030204" pitchFamily="34" charset="0"/>
                <a:ea typeface="Calibri" panose="020F0502020204030204" pitchFamily="34" charset="0"/>
                <a:cs typeface="Calibri" panose="020F0502020204030204" pitchFamily="34" charset="0"/>
              </a:rPr>
              <a:t>Implementation must ensure that the rights, knowledge, including traditional knowledge associated with biodiversity, innovations, worldviews, values and practices of indigenous peoples and local communities are respected</a:t>
            </a:r>
          </a:p>
          <a:p>
            <a:endParaRPr lang="en-US" b="1" dirty="0"/>
          </a:p>
          <a:p>
            <a:endParaRPr lang="en-US" sz="2800" b="1" dirty="0"/>
          </a:p>
        </p:txBody>
      </p:sp>
    </p:spTree>
    <p:extLst>
      <p:ext uri="{BB962C8B-B14F-4D97-AF65-F5344CB8AC3E}">
        <p14:creationId xmlns:p14="http://schemas.microsoft.com/office/powerpoint/2010/main" val="3329042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fontScale="92500"/>
          </a:bodyPr>
          <a:lstStyle/>
          <a:p>
            <a:pPr marL="0" marR="0">
              <a:lnSpc>
                <a:spcPct val="107000"/>
              </a:lnSpc>
              <a:spcBef>
                <a:spcPts val="0"/>
              </a:spcBef>
              <a:spcAft>
                <a:spcPts val="800"/>
              </a:spcAft>
            </a:pPr>
            <a:r>
              <a:rPr lang="en-US" sz="2800" b="1" kern="100" dirty="0">
                <a:effectLst/>
                <a:latin typeface="Aptos"/>
                <a:ea typeface="Aptos"/>
                <a:cs typeface="Times New Roman" panose="02020603050405020304" pitchFamily="18" charset="0"/>
              </a:rPr>
              <a:t>Kunming-Montreal Global Biodiversity Framework (KMGBF)</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5"/>
            <a:ext cx="8915399" cy="5129126"/>
          </a:xfrm>
          <a:prstGeom prst="rect">
            <a:avLst/>
          </a:prstGeom>
        </p:spPr>
        <p:txBody>
          <a:bodyPr vert="horz" lIns="91440" tIns="45720" rIns="91440" bIns="45720" rtlCol="0" anchor="t">
            <a:normAutofit fontScale="925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n-US"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Operational text </a:t>
            </a:r>
            <a:r>
              <a:rPr lang="en-US" sz="2400" b="1" dirty="0">
                <a:latin typeface="Calibri" panose="020F0502020204030204" pitchFamily="34" charset="0"/>
                <a:ea typeface="Calibri" panose="020F0502020204030204" pitchFamily="34" charset="0"/>
                <a:cs typeface="Calibri" panose="020F0502020204030204" pitchFamily="34" charset="0"/>
              </a:rPr>
              <a:t>(Decision text)</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b="1" kern="100" dirty="0">
                <a:effectLst/>
                <a:latin typeface="Calibri" panose="020F0502020204030204" pitchFamily="34" charset="0"/>
                <a:ea typeface="Calibri" panose="020F0502020204030204" pitchFamily="34" charset="0"/>
                <a:cs typeface="Calibri" panose="020F0502020204030204" pitchFamily="34" charset="0"/>
              </a:rPr>
              <a:t>Documentation and preservation requires free, prior and informed consent</a:t>
            </a:r>
          </a:p>
          <a:p>
            <a:pPr marL="0" marR="0">
              <a:lnSpc>
                <a:spcPct val="107000"/>
              </a:lnSpc>
              <a:spcBef>
                <a:spcPts val="0"/>
              </a:spcBef>
              <a:spcAft>
                <a:spcPts val="800"/>
              </a:spcAft>
            </a:pP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b="1" kern="100" dirty="0">
                <a:effectLst/>
                <a:latin typeface="Calibri" panose="020F0502020204030204" pitchFamily="34" charset="0"/>
                <a:ea typeface="Calibri" panose="020F0502020204030204" pitchFamily="34" charset="0"/>
                <a:cs typeface="Calibri" panose="020F0502020204030204" pitchFamily="34" charset="0"/>
              </a:rPr>
              <a:t>Ensure full and effective participation in decision-making, in accordance with relevant national legislation, international instruments, including the United Nations Declaration on the Rights of Indigenous Peoples, and human rights law</a:t>
            </a:r>
          </a:p>
          <a:p>
            <a:pPr marL="0" marR="0">
              <a:lnSpc>
                <a:spcPct val="107000"/>
              </a:lnSpc>
              <a:spcBef>
                <a:spcPts val="0"/>
              </a:spcBef>
              <a:spcAft>
                <a:spcPts val="800"/>
              </a:spcAft>
            </a:pP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b="1" kern="100" dirty="0">
                <a:effectLst/>
                <a:latin typeface="Calibri" panose="020F0502020204030204" pitchFamily="34" charset="0"/>
                <a:ea typeface="Calibri" panose="020F0502020204030204" pitchFamily="34" charset="0"/>
                <a:cs typeface="Calibri" panose="020F0502020204030204" pitchFamily="34" charset="0"/>
              </a:rPr>
              <a:t>nothing in this framework may be construed as diminishing or extinguishing the rights that indigenous peoples currently have or may acquire in the future (non-regression clause)</a:t>
            </a:r>
          </a:p>
          <a:p>
            <a:endParaRPr lang="en-US" b="1" dirty="0"/>
          </a:p>
          <a:p>
            <a:endParaRPr lang="en-US" sz="2800" b="1" dirty="0"/>
          </a:p>
        </p:txBody>
      </p:sp>
    </p:spTree>
    <p:extLst>
      <p:ext uri="{BB962C8B-B14F-4D97-AF65-F5344CB8AC3E}">
        <p14:creationId xmlns:p14="http://schemas.microsoft.com/office/powerpoint/2010/main" val="3717858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fontScale="92500"/>
          </a:bodyPr>
          <a:lstStyle/>
          <a:p>
            <a:pPr marL="0" marR="0">
              <a:lnSpc>
                <a:spcPct val="107000"/>
              </a:lnSpc>
              <a:spcBef>
                <a:spcPts val="0"/>
              </a:spcBef>
              <a:spcAft>
                <a:spcPts val="800"/>
              </a:spcAft>
            </a:pPr>
            <a:r>
              <a:rPr lang="en-US" sz="2800" b="1" kern="100" dirty="0">
                <a:effectLst/>
                <a:latin typeface="Aptos"/>
                <a:ea typeface="Aptos"/>
                <a:cs typeface="Times New Roman" panose="02020603050405020304" pitchFamily="18" charset="0"/>
              </a:rPr>
              <a:t>Kunming-Montreal Global Biodiversity Framework (KMGBF)</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5"/>
            <a:ext cx="8915399" cy="512912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n-US" sz="24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Operational text </a:t>
            </a:r>
            <a:r>
              <a:rPr lang="en-US" sz="2400" b="1" dirty="0">
                <a:latin typeface="Calibri" panose="020F0502020204030204" pitchFamily="34" charset="0"/>
                <a:ea typeface="Calibri" panose="020F0502020204030204" pitchFamily="34" charset="0"/>
                <a:cs typeface="Calibri" panose="020F0502020204030204" pitchFamily="34" charset="0"/>
              </a:rPr>
              <a:t>(Decision text)</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b="1" kern="100" dirty="0">
                <a:effectLst/>
                <a:latin typeface="Calibri" panose="020F0502020204030204" pitchFamily="34" charset="0"/>
                <a:ea typeface="Calibri" panose="020F0502020204030204" pitchFamily="34" charset="0"/>
                <a:cs typeface="Calibri" panose="020F0502020204030204" pitchFamily="34" charset="0"/>
              </a:rPr>
              <a:t>Human rights-based approach</a:t>
            </a:r>
          </a:p>
          <a:p>
            <a:pPr marL="0" marR="0">
              <a:lnSpc>
                <a:spcPct val="107000"/>
              </a:lnSpc>
              <a:spcBef>
                <a:spcPts val="0"/>
              </a:spcBef>
              <a:spcAft>
                <a:spcPts val="800"/>
              </a:spcAft>
            </a:pPr>
            <a:endParaRPr lang="en-US" sz="2400" b="1" kern="100" dirty="0">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b="1" kern="100" dirty="0">
                <a:effectLst/>
                <a:latin typeface="Calibri" panose="020F0502020204030204" pitchFamily="34" charset="0"/>
                <a:ea typeface="Calibri" panose="020F0502020204030204" pitchFamily="34" charset="0"/>
                <a:cs typeface="Calibri" panose="020F0502020204030204" pitchFamily="34" charset="0"/>
              </a:rPr>
              <a:t>para g:</a:t>
            </a:r>
          </a:p>
          <a:p>
            <a:pPr marL="0" marR="0">
              <a:lnSpc>
                <a:spcPct val="107000"/>
              </a:lnSpc>
              <a:spcBef>
                <a:spcPts val="0"/>
              </a:spcBef>
              <a:spcAft>
                <a:spcPts val="800"/>
              </a:spcAft>
            </a:pP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b="1" kern="100" dirty="0">
                <a:effectLst/>
                <a:latin typeface="Calibri" panose="020F0502020204030204" pitchFamily="34" charset="0"/>
                <a:ea typeface="Calibri" panose="020F0502020204030204" pitchFamily="34" charset="0"/>
                <a:cs typeface="Calibri" panose="020F0502020204030204" pitchFamily="34" charset="0"/>
              </a:rPr>
              <a:t>respecting, protecting, promoting and fulfilling human rights</a:t>
            </a:r>
          </a:p>
          <a:p>
            <a:pPr marL="0" marR="0">
              <a:lnSpc>
                <a:spcPct val="107000"/>
              </a:lnSpc>
              <a:spcBef>
                <a:spcPts val="0"/>
              </a:spcBef>
              <a:spcAft>
                <a:spcPts val="800"/>
              </a:spcAft>
            </a:pP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b="1" kern="100" dirty="0">
                <a:effectLst/>
                <a:latin typeface="Calibri" panose="020F0502020204030204" pitchFamily="34" charset="0"/>
                <a:ea typeface="Calibri" panose="020F0502020204030204" pitchFamily="34" charset="0"/>
                <a:cs typeface="Calibri" panose="020F0502020204030204" pitchFamily="34" charset="0"/>
              </a:rPr>
              <a:t>human right to a clean, healthy and sustainable environment;</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endParaRPr lang="en-US" sz="2800" b="1" dirty="0"/>
          </a:p>
        </p:txBody>
      </p:sp>
    </p:spTree>
    <p:extLst>
      <p:ext uri="{BB962C8B-B14F-4D97-AF65-F5344CB8AC3E}">
        <p14:creationId xmlns:p14="http://schemas.microsoft.com/office/powerpoint/2010/main" val="1890614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fontScale="92500"/>
          </a:bodyPr>
          <a:lstStyle/>
          <a:p>
            <a:pPr marL="0" marR="0">
              <a:lnSpc>
                <a:spcPct val="107000"/>
              </a:lnSpc>
              <a:spcBef>
                <a:spcPts val="0"/>
              </a:spcBef>
              <a:spcAft>
                <a:spcPts val="800"/>
              </a:spcAft>
            </a:pPr>
            <a:r>
              <a:rPr lang="en-US" sz="2800" b="1" kern="100" dirty="0">
                <a:effectLst/>
                <a:latin typeface="Aptos"/>
                <a:ea typeface="Aptos"/>
                <a:cs typeface="Times New Roman" panose="02020603050405020304" pitchFamily="18" charset="0"/>
              </a:rPr>
              <a:t>Kunming-Montreal Global Biodiversity Framework (KMGBF)</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5"/>
            <a:ext cx="8915399" cy="5129126"/>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0" marR="0">
              <a:lnSpc>
                <a:spcPct val="107000"/>
              </a:lnSpc>
              <a:spcBef>
                <a:spcPts val="0"/>
              </a:spcBef>
              <a:spcAft>
                <a:spcPts val="800"/>
              </a:spcAft>
            </a:pPr>
            <a:r>
              <a:rPr lang="en-US" sz="2400" b="1" dirty="0">
                <a:latin typeface="Calibri" panose="020F0502020204030204" pitchFamily="34" charset="0"/>
                <a:ea typeface="Calibri" panose="020F0502020204030204" pitchFamily="34" charset="0"/>
                <a:cs typeface="Calibri" panose="020F0502020204030204" pitchFamily="34" charset="0"/>
              </a:rPr>
              <a:t>Section G. Global goals for 2050 (A-D)</a:t>
            </a:r>
          </a:p>
          <a:p>
            <a:pPr marL="0" marR="0">
              <a:lnSpc>
                <a:spcPct val="107000"/>
              </a:lnSpc>
              <a:spcBef>
                <a:spcPts val="0"/>
              </a:spcBef>
              <a:spcAft>
                <a:spcPts val="800"/>
              </a:spcAft>
            </a:pPr>
            <a:endParaRPr lang="en-US" sz="1800" b="1" kern="100" dirty="0">
              <a:effectLst/>
              <a:latin typeface="Aptos"/>
              <a:ea typeface="Aptos"/>
              <a:cs typeface="Times New Roman" panose="02020603050405020304" pitchFamily="18" charset="0"/>
            </a:endParaRPr>
          </a:p>
          <a:p>
            <a:pPr marL="0" marR="0">
              <a:lnSpc>
                <a:spcPct val="107000"/>
              </a:lnSpc>
              <a:spcBef>
                <a:spcPts val="0"/>
              </a:spcBef>
              <a:spcAft>
                <a:spcPts val="800"/>
              </a:spcAft>
            </a:pPr>
            <a:r>
              <a:rPr lang="en-US" sz="1800" b="1" kern="100" dirty="0">
                <a:effectLst/>
                <a:latin typeface="Aptos"/>
                <a:ea typeface="Aptos"/>
                <a:cs typeface="Times New Roman" panose="02020603050405020304" pitchFamily="18" charset="0"/>
              </a:rPr>
              <a:t>GOAL C</a:t>
            </a:r>
          </a:p>
          <a:p>
            <a:pPr marL="0" marR="0">
              <a:lnSpc>
                <a:spcPct val="107000"/>
              </a:lnSpc>
              <a:spcBef>
                <a:spcPts val="0"/>
              </a:spcBef>
              <a:spcAft>
                <a:spcPts val="800"/>
              </a:spcAft>
            </a:pPr>
            <a:r>
              <a:rPr lang="en-US" sz="1800" b="1" kern="100" dirty="0">
                <a:effectLst/>
                <a:latin typeface="Aptos"/>
                <a:ea typeface="Aptos"/>
                <a:cs typeface="Times New Roman" panose="02020603050405020304" pitchFamily="18" charset="0"/>
              </a:rPr>
              <a:t>The monetary and non-monetary benefits from the utilization of genetic resources and digital sequence information on genetic resources, and of traditional knowledge associated with genetic resources, as applicable, are shared fairly and equitably, including, as appropriate with IPLCs, and substantially increased by 2050, while ensuring traditional knowledge associated with genetic resources is appropriately protected, thereby contributing to the conservation and sustainable use of biodiversity, in accordance with internationally agreed access and benefit-sharing instruments.</a:t>
            </a:r>
            <a:endParaRPr lang="en-US" sz="2800" b="1" dirty="0"/>
          </a:p>
          <a:p>
            <a:r>
              <a:rPr lang="en-US" b="1" dirty="0"/>
              <a:t>Decision 15/9: Digital sequence information on genetic resources</a:t>
            </a:r>
          </a:p>
          <a:p>
            <a:endParaRPr lang="en-US" b="1" dirty="0"/>
          </a:p>
          <a:p>
            <a:r>
              <a:rPr lang="en-US" b="1" dirty="0"/>
              <a:t>9-11: Core elements and Annex (parking lot)</a:t>
            </a:r>
          </a:p>
          <a:p>
            <a:endParaRPr lang="en-US" b="1" dirty="0"/>
          </a:p>
          <a:p>
            <a:endParaRPr lang="en-US" b="1" dirty="0"/>
          </a:p>
          <a:p>
            <a:endParaRPr lang="en-US" sz="2800" b="1" dirty="0"/>
          </a:p>
        </p:txBody>
      </p:sp>
    </p:spTree>
    <p:extLst>
      <p:ext uri="{BB962C8B-B14F-4D97-AF65-F5344CB8AC3E}">
        <p14:creationId xmlns:p14="http://schemas.microsoft.com/office/powerpoint/2010/main" val="975324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568144" y="324465"/>
            <a:ext cx="8915399" cy="1485280"/>
          </a:xfrm>
        </p:spPr>
        <p:txBody>
          <a:bodyPr>
            <a:normAutofit fontScale="90000"/>
          </a:bodyPr>
          <a:lstStyle/>
          <a:p>
            <a:r>
              <a:rPr lang="en-US" dirty="0"/>
              <a:t>CBD definition of GRs, utilization, and derivatives</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568144" y="1967535"/>
            <a:ext cx="8915399" cy="4601912"/>
          </a:xfrm>
        </p:spPr>
        <p:txBody>
          <a:bodyPr>
            <a:normAutofit lnSpcReduction="10000"/>
          </a:bodyPr>
          <a:lstStyle/>
          <a:p>
            <a:pPr marL="0" marR="0">
              <a:lnSpc>
                <a:spcPct val="107000"/>
              </a:lnSpc>
              <a:spcBef>
                <a:spcPts val="0"/>
              </a:spcBef>
              <a:spcAft>
                <a:spcPts val="800"/>
              </a:spcAft>
            </a:pP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Genetic resources: Genetic material of actual or potential value. (Article 2, CBD)</a:t>
            </a:r>
          </a:p>
          <a:p>
            <a:pPr marL="0" marR="0">
              <a:lnSpc>
                <a:spcPct val="107000"/>
              </a:lnSpc>
              <a:spcBef>
                <a:spcPts val="0"/>
              </a:spcBef>
              <a:spcAft>
                <a:spcPts val="800"/>
              </a:spcAft>
            </a:pP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Genetic material: Any material of plant, animal, microbial or other origin containing functional units of heredity. (Article 2, CBD)</a:t>
            </a:r>
          </a:p>
          <a:p>
            <a:pPr marL="0" marR="0">
              <a:lnSpc>
                <a:spcPct val="107000"/>
              </a:lnSpc>
              <a:spcBef>
                <a:spcPts val="0"/>
              </a:spcBef>
              <a:spcAft>
                <a:spcPts val="800"/>
              </a:spcAft>
            </a:pPr>
            <a:endPar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Utilization of genetic resources: conduct of research and development on the genetic and/or biochemical composition of genetic resources, including through the application of biotechnology as defined in Article 2 of the Convention (Article 2, Nagoya Protocol)</a:t>
            </a:r>
          </a:p>
          <a:p>
            <a:endParaRPr lang="en-US" dirty="0"/>
          </a:p>
        </p:txBody>
      </p:sp>
    </p:spTree>
    <p:extLst>
      <p:ext uri="{BB962C8B-B14F-4D97-AF65-F5344CB8AC3E}">
        <p14:creationId xmlns:p14="http://schemas.microsoft.com/office/powerpoint/2010/main" val="2745680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8404EC-907D-47E7-0EB6-E4D7146549C3}"/>
              </a:ext>
            </a:extLst>
          </p:cNvPr>
          <p:cNvSpPr txBox="1"/>
          <p:nvPr/>
        </p:nvSpPr>
        <p:spPr>
          <a:xfrm>
            <a:off x="3455176" y="3853044"/>
            <a:ext cx="1111202" cy="307777"/>
          </a:xfrm>
          <a:prstGeom prst="rect">
            <a:avLst/>
          </a:prstGeom>
          <a:noFill/>
        </p:spPr>
        <p:txBody>
          <a:bodyPr wrap="none" rtlCol="0">
            <a:spAutoFit/>
          </a:bodyPr>
          <a:lstStyle/>
          <a:p>
            <a:r>
              <a:rPr lang="en-US" sz="1400" dirty="0">
                <a:solidFill>
                  <a:schemeClr val="bg1">
                    <a:lumMod val="95000"/>
                  </a:schemeClr>
                </a:solidFill>
              </a:rPr>
              <a:t>collections</a:t>
            </a:r>
          </a:p>
        </p:txBody>
      </p:sp>
      <p:pic>
        <p:nvPicPr>
          <p:cNvPr id="8" name="Picture 7">
            <a:extLst>
              <a:ext uri="{FF2B5EF4-FFF2-40B4-BE49-F238E27FC236}">
                <a16:creationId xmlns:a16="http://schemas.microsoft.com/office/drawing/2014/main" id="{405F7F4D-3453-3D1E-A655-E2D4DDB7D529}"/>
              </a:ext>
            </a:extLst>
          </p:cNvPr>
          <p:cNvPicPr>
            <a:picLocks noChangeAspect="1"/>
          </p:cNvPicPr>
          <p:nvPr/>
        </p:nvPicPr>
        <p:blipFill>
          <a:blip r:embed="rId2"/>
          <a:stretch>
            <a:fillRect/>
          </a:stretch>
        </p:blipFill>
        <p:spPr>
          <a:xfrm>
            <a:off x="0" y="759394"/>
            <a:ext cx="8207814" cy="6187300"/>
          </a:xfrm>
          <a:prstGeom prst="rect">
            <a:avLst/>
          </a:prstGeom>
        </p:spPr>
      </p:pic>
    </p:spTree>
    <p:extLst>
      <p:ext uri="{BB962C8B-B14F-4D97-AF65-F5344CB8AC3E}">
        <p14:creationId xmlns:p14="http://schemas.microsoft.com/office/powerpoint/2010/main" val="1197380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fontScale="85000" lnSpcReduction="10000"/>
          </a:bodyPr>
          <a:lstStyle/>
          <a:p>
            <a:r>
              <a:rPr lang="en-US" sz="2800" b="1" dirty="0"/>
              <a:t>IAG, </a:t>
            </a:r>
            <a:r>
              <a:rPr lang="en-US" sz="2800" b="1" dirty="0" err="1"/>
              <a:t>Informals</a:t>
            </a:r>
            <a:r>
              <a:rPr lang="en-US" sz="2800" b="1" dirty="0"/>
              <a:t>, OEWG DSI 4 (August), COP 16 (December)</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4"/>
            <a:ext cx="8915399" cy="5360885"/>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r>
              <a:rPr lang="en-US" sz="2400" b="1" dirty="0"/>
              <a:t>6 meetings of Informal Advisory Group (zoom), OEWG DSI 4: August</a:t>
            </a:r>
          </a:p>
          <a:p>
            <a:endParaRPr lang="en-US" sz="2400" b="1" dirty="0"/>
          </a:p>
          <a:p>
            <a:r>
              <a:rPr lang="en-US" sz="2400" b="1" dirty="0"/>
              <a:t>Covered: Data governance, research methodologies, associated traditional knowledge, collaboration with FAO and WHO</a:t>
            </a:r>
          </a:p>
          <a:p>
            <a:endParaRPr lang="en-US" sz="2400" b="1" dirty="0"/>
          </a:p>
          <a:p>
            <a:r>
              <a:rPr lang="en-US" sz="2400" b="1" dirty="0"/>
              <a:t>Coming up: Non-monetary benefit sharing, disbursement of funds, fund and mechanism governance, host (not GEF), meeting requirements of 15/9 paras 6-10, compatibility with CBD and the Nagoya Protocol, and trigger points for contributions (who pays?)</a:t>
            </a:r>
          </a:p>
          <a:p>
            <a:endParaRPr lang="en-US" sz="2400" b="1" dirty="0"/>
          </a:p>
          <a:p>
            <a:r>
              <a:rPr lang="en-US" sz="2400" b="1" dirty="0">
                <a:hlinkClick r:id="rId2"/>
              </a:rPr>
              <a:t>https://www.cbd.int/dsi-gr/iag-2024.shtml</a:t>
            </a:r>
            <a:endParaRPr lang="en-US" sz="2400" b="1" dirty="0"/>
          </a:p>
          <a:p>
            <a:endParaRPr lang="en-US" sz="2400" b="1" dirty="0"/>
          </a:p>
          <a:p>
            <a:r>
              <a:rPr lang="en-US" sz="2400" b="1" dirty="0"/>
              <a:t>Hybrid approach and compatibility with Nagoya</a:t>
            </a:r>
          </a:p>
          <a:p>
            <a:endParaRPr lang="en-US" sz="2400" b="1" dirty="0"/>
          </a:p>
          <a:p>
            <a:endParaRPr lang="en-US" sz="2400" b="1" dirty="0"/>
          </a:p>
          <a:p>
            <a:endParaRPr lang="en-US" sz="2800" dirty="0">
              <a:solidFill>
                <a:srgbClr val="222222"/>
              </a:solidFill>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Tree>
    <p:extLst>
      <p:ext uri="{BB962C8B-B14F-4D97-AF65-F5344CB8AC3E}">
        <p14:creationId xmlns:p14="http://schemas.microsoft.com/office/powerpoint/2010/main" val="3415232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8E5EED0-6998-DD07-F3B2-9AB1E6FB2B68}"/>
              </a:ext>
            </a:extLst>
          </p:cNvPr>
          <p:cNvSpPr/>
          <p:nvPr/>
        </p:nvSpPr>
        <p:spPr>
          <a:xfrm>
            <a:off x="4486970" y="-71919"/>
            <a:ext cx="3708400" cy="3776131"/>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3D08CF0-67AB-20ED-C91F-6E0408A011E5}"/>
              </a:ext>
            </a:extLst>
          </p:cNvPr>
          <p:cNvGrpSpPr/>
          <p:nvPr/>
        </p:nvGrpSpPr>
        <p:grpSpPr>
          <a:xfrm>
            <a:off x="1065669" y="389340"/>
            <a:ext cx="10907220" cy="5896519"/>
            <a:chOff x="1807665" y="2029060"/>
            <a:chExt cx="19499983" cy="11211553"/>
          </a:xfrm>
        </p:grpSpPr>
        <p:sp>
          <p:nvSpPr>
            <p:cNvPr id="5" name="TextBox 4">
              <a:extLst>
                <a:ext uri="{FF2B5EF4-FFF2-40B4-BE49-F238E27FC236}">
                  <a16:creationId xmlns:a16="http://schemas.microsoft.com/office/drawing/2014/main" id="{608FA479-2212-9C97-E81E-3FC29B340C13}"/>
                </a:ext>
              </a:extLst>
            </p:cNvPr>
            <p:cNvSpPr txBox="1"/>
            <p:nvPr/>
          </p:nvSpPr>
          <p:spPr>
            <a:xfrm>
              <a:off x="1807665" y="4054417"/>
              <a:ext cx="19499983" cy="1931166"/>
            </a:xfrm>
            <a:prstGeom prst="rect">
              <a:avLst/>
            </a:prstGeom>
            <a:noFill/>
          </p:spPr>
          <p:txBody>
            <a:bodyPr wrap="square" rtlCol="0">
              <a:spAutoFit/>
            </a:bodyPr>
            <a:lstStyle/>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sp>
          <p:nvSpPr>
            <p:cNvPr id="6" name="TextBox 5">
              <a:extLst>
                <a:ext uri="{FF2B5EF4-FFF2-40B4-BE49-F238E27FC236}">
                  <a16:creationId xmlns:a16="http://schemas.microsoft.com/office/drawing/2014/main" id="{B756E8A5-B444-81FA-670D-8E5A5EB0A62E}"/>
                </a:ext>
              </a:extLst>
            </p:cNvPr>
            <p:cNvSpPr txBox="1"/>
            <p:nvPr/>
          </p:nvSpPr>
          <p:spPr>
            <a:xfrm>
              <a:off x="1910644" y="2753256"/>
              <a:ext cx="4156066" cy="760763"/>
            </a:xfrm>
            <a:prstGeom prst="rect">
              <a:avLst/>
            </a:prstGeom>
            <a:noFill/>
          </p:spPr>
          <p:txBody>
            <a:bodyPr wrap="none" rtlCol="0">
              <a:spAutoFit/>
            </a:bodyPr>
            <a:lstStyle/>
            <a:p>
              <a:r>
                <a:rPr lang="en-US" sz="2000" b="1" dirty="0">
                  <a:solidFill>
                    <a:srgbClr val="FF0000"/>
                  </a:solidFill>
                </a:rPr>
                <a:t>Hybrid Approach</a:t>
              </a:r>
            </a:p>
          </p:txBody>
        </p:sp>
        <p:sp>
          <p:nvSpPr>
            <p:cNvPr id="7" name="Rectangle 6">
              <a:extLst>
                <a:ext uri="{FF2B5EF4-FFF2-40B4-BE49-F238E27FC236}">
                  <a16:creationId xmlns:a16="http://schemas.microsoft.com/office/drawing/2014/main" id="{DAE3C490-26AE-7E56-F509-3259AEF146F3}"/>
                </a:ext>
              </a:extLst>
            </p:cNvPr>
            <p:cNvSpPr/>
            <p:nvPr/>
          </p:nvSpPr>
          <p:spPr>
            <a:xfrm>
              <a:off x="1910645" y="4989443"/>
              <a:ext cx="4294961" cy="703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9A95B30F-1382-1143-D6F6-33FD2E747121}"/>
                </a:ext>
              </a:extLst>
            </p:cNvPr>
            <p:cNvSpPr/>
            <p:nvPr/>
          </p:nvSpPr>
          <p:spPr>
            <a:xfrm>
              <a:off x="9122058" y="7583627"/>
              <a:ext cx="4294960" cy="565698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5CF683FC-CD1B-3CDA-F1AA-C57389D03FA2}"/>
                </a:ext>
              </a:extLst>
            </p:cNvPr>
            <p:cNvSpPr/>
            <p:nvPr/>
          </p:nvSpPr>
          <p:spPr>
            <a:xfrm>
              <a:off x="15857850" y="3750365"/>
              <a:ext cx="4294961" cy="70369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0BBC7EA3-2248-6736-AFAC-DD4C7EDFDFD5}"/>
                </a:ext>
              </a:extLst>
            </p:cNvPr>
            <p:cNvSpPr txBox="1"/>
            <p:nvPr/>
          </p:nvSpPr>
          <p:spPr>
            <a:xfrm>
              <a:off x="1910644" y="3444301"/>
              <a:ext cx="4092590" cy="1345964"/>
            </a:xfrm>
            <a:prstGeom prst="rect">
              <a:avLst/>
            </a:prstGeom>
            <a:noFill/>
          </p:spPr>
          <p:txBody>
            <a:bodyPr wrap="square" rtlCol="0">
              <a:spAutoFit/>
            </a:bodyPr>
            <a:lstStyle/>
            <a:p>
              <a:r>
                <a:rPr lang="en-US" sz="2000" b="1" dirty="0"/>
                <a:t>Nagoya</a:t>
              </a:r>
              <a:br>
                <a:rPr lang="en-US" sz="2000" b="1" dirty="0"/>
              </a:br>
              <a:r>
                <a:rPr lang="en-US" sz="2000" b="1" dirty="0">
                  <a:latin typeface="Calibri" panose="020F0502020204030204" pitchFamily="34" charset="0"/>
                  <a:cs typeface="Calibri" panose="020F0502020204030204" pitchFamily="34" charset="0"/>
                </a:rPr>
                <a:t>FPIC</a:t>
              </a:r>
              <a:r>
                <a:rPr lang="en-US" sz="2000" b="1" dirty="0"/>
                <a:t> &amp; MAT</a:t>
              </a:r>
            </a:p>
          </p:txBody>
        </p:sp>
        <p:sp>
          <p:nvSpPr>
            <p:cNvPr id="11" name="Rectangle 10">
              <a:extLst>
                <a:ext uri="{FF2B5EF4-FFF2-40B4-BE49-F238E27FC236}">
                  <a16:creationId xmlns:a16="http://schemas.microsoft.com/office/drawing/2014/main" id="{33656150-03A5-041E-733F-494A8D325F16}"/>
                </a:ext>
              </a:extLst>
            </p:cNvPr>
            <p:cNvSpPr/>
            <p:nvPr/>
          </p:nvSpPr>
          <p:spPr>
            <a:xfrm>
              <a:off x="9122058" y="4140953"/>
              <a:ext cx="4294960" cy="3101568"/>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316B9BE0-2ED4-B618-654C-BF8E14871D84}"/>
                </a:ext>
              </a:extLst>
            </p:cNvPr>
            <p:cNvSpPr txBox="1"/>
            <p:nvPr/>
          </p:nvSpPr>
          <p:spPr>
            <a:xfrm>
              <a:off x="9794967" y="4433555"/>
              <a:ext cx="3326589" cy="2516367"/>
            </a:xfrm>
            <a:prstGeom prst="rect">
              <a:avLst/>
            </a:prstGeom>
            <a:noFill/>
          </p:spPr>
          <p:txBody>
            <a:bodyPr wrap="square" rtlCol="0">
              <a:spAutoFit/>
            </a:bodyPr>
            <a:lstStyle/>
            <a:p>
              <a:r>
                <a:rPr lang="en-US" sz="2000" b="1" dirty="0">
                  <a:solidFill>
                    <a:srgbClr val="C00000"/>
                  </a:solidFill>
                  <a:latin typeface="Calibri" panose="020F0502020204030204" pitchFamily="34" charset="0"/>
                  <a:cs typeface="Calibri" panose="020F0502020204030204" pitchFamily="34" charset="0"/>
                </a:rPr>
                <a:t>Principles of data governance (ORDG)</a:t>
              </a:r>
              <a:endParaRPr lang="en-US" sz="2000" dirty="0">
                <a:solidFill>
                  <a:schemeClr val="bg1"/>
                </a:solidFill>
              </a:endParaRPr>
            </a:p>
          </p:txBody>
        </p:sp>
        <p:sp>
          <p:nvSpPr>
            <p:cNvPr id="13" name="TextBox 12">
              <a:extLst>
                <a:ext uri="{FF2B5EF4-FFF2-40B4-BE49-F238E27FC236}">
                  <a16:creationId xmlns:a16="http://schemas.microsoft.com/office/drawing/2014/main" id="{4FD37713-802B-2A6D-8AD8-A7BDDD9DB945}"/>
                </a:ext>
              </a:extLst>
            </p:cNvPr>
            <p:cNvSpPr txBox="1"/>
            <p:nvPr/>
          </p:nvSpPr>
          <p:spPr>
            <a:xfrm>
              <a:off x="9255900" y="7798236"/>
              <a:ext cx="4161118"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Raising funds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Researchers </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1% on commercial sales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Voluntary contributions</a:t>
              </a:r>
            </a:p>
          </p:txBody>
        </p:sp>
        <p:cxnSp>
          <p:nvCxnSpPr>
            <p:cNvPr id="14" name="Straight Arrow Connector 13">
              <a:extLst>
                <a:ext uri="{FF2B5EF4-FFF2-40B4-BE49-F238E27FC236}">
                  <a16:creationId xmlns:a16="http://schemas.microsoft.com/office/drawing/2014/main" id="{83927099-93E9-B037-0A05-2E1EBD17434A}"/>
                </a:ext>
              </a:extLst>
            </p:cNvPr>
            <p:cNvCxnSpPr>
              <a:cxnSpLocks/>
            </p:cNvCxnSpPr>
            <p:nvPr/>
          </p:nvCxnSpPr>
          <p:spPr>
            <a:xfrm flipV="1">
              <a:off x="13656365" y="3750365"/>
              <a:ext cx="1835426" cy="42605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F62DF3-0D80-8E7D-4D94-0634E57BD870}"/>
                </a:ext>
              </a:extLst>
            </p:cNvPr>
            <p:cNvSpPr txBox="1"/>
            <p:nvPr/>
          </p:nvSpPr>
          <p:spPr>
            <a:xfrm>
              <a:off x="15982133" y="4526033"/>
              <a:ext cx="3983349"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Funds distributed as projects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F&amp;E IP &amp; LC Participation in Governance</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Fair distribution </a:t>
              </a:r>
            </a:p>
            <a:p>
              <a:r>
                <a:rPr lang="en-US" sz="2000" b="1" dirty="0">
                  <a:solidFill>
                    <a:schemeClr val="accent1"/>
                  </a:solidFill>
                  <a:latin typeface="Calibri" panose="020F0502020204030204" pitchFamily="34" charset="0"/>
                  <a:cs typeface="Calibri" panose="020F0502020204030204" pitchFamily="34" charset="0"/>
                </a:rPr>
                <a:t>of projects</a:t>
              </a:r>
            </a:p>
          </p:txBody>
        </p:sp>
        <p:sp>
          <p:nvSpPr>
            <p:cNvPr id="16" name="TextBox 15">
              <a:extLst>
                <a:ext uri="{FF2B5EF4-FFF2-40B4-BE49-F238E27FC236}">
                  <a16:creationId xmlns:a16="http://schemas.microsoft.com/office/drawing/2014/main" id="{3085A45F-EAF5-6666-A3F8-30FC382FB7EC}"/>
                </a:ext>
              </a:extLst>
            </p:cNvPr>
            <p:cNvSpPr txBox="1"/>
            <p:nvPr/>
          </p:nvSpPr>
          <p:spPr>
            <a:xfrm>
              <a:off x="2398290" y="5691740"/>
              <a:ext cx="3319670" cy="5442376"/>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New genetic materials acquired from IP or LC territories or collections form these lands under Nagoya</a:t>
              </a:r>
            </a:p>
          </p:txBody>
        </p:sp>
        <p:cxnSp>
          <p:nvCxnSpPr>
            <p:cNvPr id="17" name="Straight Arrow Connector 16">
              <a:extLst>
                <a:ext uri="{FF2B5EF4-FFF2-40B4-BE49-F238E27FC236}">
                  <a16:creationId xmlns:a16="http://schemas.microsoft.com/office/drawing/2014/main" id="{DF34BF52-D8C2-CBAF-4FF9-111681C4E5B0}"/>
                </a:ext>
              </a:extLst>
            </p:cNvPr>
            <p:cNvCxnSpPr>
              <a:cxnSpLocks/>
            </p:cNvCxnSpPr>
            <p:nvPr/>
          </p:nvCxnSpPr>
          <p:spPr>
            <a:xfrm flipH="1">
              <a:off x="6205606" y="8806070"/>
              <a:ext cx="2769027"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52AFE709-E688-B242-7801-2F086CD1D7DA}"/>
                </a:ext>
              </a:extLst>
            </p:cNvPr>
            <p:cNvSpPr txBox="1"/>
            <p:nvPr/>
          </p:nvSpPr>
          <p:spPr>
            <a:xfrm>
              <a:off x="6152373" y="6389776"/>
              <a:ext cx="3208180" cy="1931166"/>
            </a:xfrm>
            <a:prstGeom prst="rect">
              <a:avLst/>
            </a:prstGeom>
            <a:noFill/>
          </p:spPr>
          <p:txBody>
            <a:bodyPr wrap="square" rtlCol="0">
              <a:spAutoFit/>
            </a:bodyPr>
            <a:lstStyle/>
            <a:p>
              <a:r>
                <a:rPr lang="en-US" sz="2000" b="1" dirty="0"/>
                <a:t>Triggers</a:t>
              </a:r>
            </a:p>
            <a:p>
              <a:r>
                <a:rPr lang="en-US" sz="2000" b="1" dirty="0"/>
                <a:t>following digitalization</a:t>
              </a:r>
            </a:p>
          </p:txBody>
        </p:sp>
        <p:sp>
          <p:nvSpPr>
            <p:cNvPr id="19" name="Rectangle 18">
              <a:extLst>
                <a:ext uri="{FF2B5EF4-FFF2-40B4-BE49-F238E27FC236}">
                  <a16:creationId xmlns:a16="http://schemas.microsoft.com/office/drawing/2014/main" id="{5CB366F1-48AA-1E6F-8853-BCE83C5610B0}"/>
                </a:ext>
              </a:extLst>
            </p:cNvPr>
            <p:cNvSpPr/>
            <p:nvPr/>
          </p:nvSpPr>
          <p:spPr>
            <a:xfrm>
              <a:off x="15857850" y="11023477"/>
              <a:ext cx="4294962" cy="221713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Calibri" panose="020F0502020204030204" pitchFamily="34" charset="0"/>
                  <a:cs typeface="Calibri" panose="020F0502020204030204" pitchFamily="34" charset="0"/>
                </a:rPr>
                <a:t>Non-monetary Benefits</a:t>
              </a:r>
            </a:p>
          </p:txBody>
        </p:sp>
        <p:sp>
          <p:nvSpPr>
            <p:cNvPr id="20" name="Rectangle 19">
              <a:extLst>
                <a:ext uri="{FF2B5EF4-FFF2-40B4-BE49-F238E27FC236}">
                  <a16:creationId xmlns:a16="http://schemas.microsoft.com/office/drawing/2014/main" id="{246BB999-8BCB-82B8-D187-A4662E04BB1E}"/>
                </a:ext>
              </a:extLst>
            </p:cNvPr>
            <p:cNvSpPr/>
            <p:nvPr/>
          </p:nvSpPr>
          <p:spPr>
            <a:xfrm>
              <a:off x="9126068" y="2029060"/>
              <a:ext cx="4294960" cy="211672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162774CA-02BE-225E-00DC-DDD094FC1440}"/>
                </a:ext>
              </a:extLst>
            </p:cNvPr>
            <p:cNvSpPr txBox="1"/>
            <p:nvPr/>
          </p:nvSpPr>
          <p:spPr>
            <a:xfrm>
              <a:off x="9811554" y="2214620"/>
              <a:ext cx="3205965" cy="193116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DB Deposit Requirements</a:t>
              </a:r>
            </a:p>
            <a:p>
              <a:r>
                <a:rPr lang="en-US" sz="2000" b="1" dirty="0">
                  <a:solidFill>
                    <a:schemeClr val="accent1"/>
                  </a:solidFill>
                  <a:latin typeface="Calibri" panose="020F0502020204030204" pitchFamily="34" charset="0"/>
                  <a:cs typeface="Calibri" panose="020F0502020204030204" pitchFamily="34" charset="0"/>
                </a:rPr>
                <a:t>[origin]</a:t>
              </a:r>
            </a:p>
          </p:txBody>
        </p:sp>
      </p:grpSp>
      <p:sp>
        <p:nvSpPr>
          <p:cNvPr id="22" name="TextBox 21">
            <a:extLst>
              <a:ext uri="{FF2B5EF4-FFF2-40B4-BE49-F238E27FC236}">
                <a16:creationId xmlns:a16="http://schemas.microsoft.com/office/drawing/2014/main" id="{7EA6DBA3-A32C-47EC-56AA-072C193DB975}"/>
              </a:ext>
            </a:extLst>
          </p:cNvPr>
          <p:cNvSpPr txBox="1"/>
          <p:nvPr/>
        </p:nvSpPr>
        <p:spPr>
          <a:xfrm>
            <a:off x="8878003" y="68372"/>
            <a:ext cx="2402365" cy="1200329"/>
          </a:xfrm>
          <a:prstGeom prst="rect">
            <a:avLst/>
          </a:prstGeom>
          <a:noFill/>
        </p:spPr>
        <p:txBody>
          <a:bodyPr wrap="square" rtlCol="0">
            <a:spAutoFit/>
          </a:bodyPr>
          <a:lstStyle/>
          <a:p>
            <a:r>
              <a:rPr lang="en-US" b="1" dirty="0"/>
              <a:t>Global Multilateral Benefit-Sharing Mechanism GMLBSM</a:t>
            </a:r>
          </a:p>
        </p:txBody>
      </p:sp>
      <p:sp>
        <p:nvSpPr>
          <p:cNvPr id="2" name="TextBox 1">
            <a:extLst>
              <a:ext uri="{FF2B5EF4-FFF2-40B4-BE49-F238E27FC236}">
                <a16:creationId xmlns:a16="http://schemas.microsoft.com/office/drawing/2014/main" id="{2FCB3B7A-D5D1-1515-7E4F-BD3B36F6A794}"/>
              </a:ext>
            </a:extLst>
          </p:cNvPr>
          <p:cNvSpPr txBox="1"/>
          <p:nvPr/>
        </p:nvSpPr>
        <p:spPr>
          <a:xfrm>
            <a:off x="3758141" y="4073355"/>
            <a:ext cx="1254666" cy="923330"/>
          </a:xfrm>
          <a:prstGeom prst="rect">
            <a:avLst/>
          </a:prstGeom>
          <a:noFill/>
        </p:spPr>
        <p:txBody>
          <a:bodyPr wrap="square" rtlCol="0">
            <a:spAutoFit/>
          </a:bodyPr>
          <a:lstStyle/>
          <a:p>
            <a:r>
              <a:rPr lang="en-US" b="1" dirty="0"/>
              <a:t>endemic</a:t>
            </a:r>
          </a:p>
          <a:p>
            <a:r>
              <a:rPr lang="en-US" b="1" dirty="0"/>
              <a:t>species</a:t>
            </a:r>
          </a:p>
          <a:p>
            <a:r>
              <a:rPr lang="en-US" b="1" dirty="0"/>
              <a:t>genes</a:t>
            </a:r>
          </a:p>
        </p:txBody>
      </p:sp>
    </p:spTree>
    <p:extLst>
      <p:ext uri="{BB962C8B-B14F-4D97-AF65-F5344CB8AC3E}">
        <p14:creationId xmlns:p14="http://schemas.microsoft.com/office/powerpoint/2010/main" val="1643625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a:bodyPr>
          <a:lstStyle/>
          <a:p>
            <a:r>
              <a:rPr lang="en-US" sz="2800" b="1" dirty="0"/>
              <a:t>Principles of Data Governance</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4"/>
            <a:ext cx="8915399" cy="536088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endParaRPr lang="en-US" sz="2400" b="1" dirty="0"/>
          </a:p>
          <a:p>
            <a:endParaRPr lang="en-US" sz="2400" b="1" dirty="0"/>
          </a:p>
          <a:p>
            <a:endParaRPr lang="en-US" sz="2800" dirty="0">
              <a:solidFill>
                <a:srgbClr val="222222"/>
              </a:solidFill>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
        <p:nvSpPr>
          <p:cNvPr id="2" name="TextBox 1">
            <a:extLst>
              <a:ext uri="{FF2B5EF4-FFF2-40B4-BE49-F238E27FC236}">
                <a16:creationId xmlns:a16="http://schemas.microsoft.com/office/drawing/2014/main" id="{4601225C-7D89-194D-06CB-41D551736695}"/>
              </a:ext>
            </a:extLst>
          </p:cNvPr>
          <p:cNvSpPr txBox="1"/>
          <p:nvPr/>
        </p:nvSpPr>
        <p:spPr>
          <a:xfrm>
            <a:off x="2336800" y="1517134"/>
            <a:ext cx="7886700" cy="4801314"/>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Promoting Open and Responsible Data Governance (ORDG)</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Databases of DSI should be open as possible, but closed as necessary to protect:</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privacy</a:t>
            </a:r>
          </a:p>
          <a:p>
            <a:r>
              <a:rPr lang="en-US" dirty="0">
                <a:latin typeface="Calibri" panose="020F0502020204030204" pitchFamily="34" charset="0"/>
                <a:ea typeface="Calibri" panose="020F0502020204030204" pitchFamily="34" charset="0"/>
                <a:cs typeface="Calibri" panose="020F0502020204030204" pitchFamily="34" charset="0"/>
              </a:rPr>
              <a:t>biosafety</a:t>
            </a:r>
          </a:p>
          <a:p>
            <a:r>
              <a:rPr lang="en-US" dirty="0">
                <a:latin typeface="Calibri" panose="020F0502020204030204" pitchFamily="34" charset="0"/>
                <a:ea typeface="Calibri" panose="020F0502020204030204" pitchFamily="34" charset="0"/>
                <a:cs typeface="Calibri" panose="020F0502020204030204" pitchFamily="34" charset="0"/>
              </a:rPr>
              <a:t>biosecurity</a:t>
            </a:r>
          </a:p>
          <a:p>
            <a:r>
              <a:rPr lang="en-US" dirty="0">
                <a:latin typeface="Calibri" panose="020F0502020204030204" pitchFamily="34" charset="0"/>
                <a:ea typeface="Calibri" panose="020F0502020204030204" pitchFamily="34" charset="0"/>
                <a:cs typeface="Calibri" panose="020F0502020204030204" pitchFamily="34" charset="0"/>
              </a:rPr>
              <a:t>human security</a:t>
            </a:r>
          </a:p>
          <a:p>
            <a:r>
              <a:rPr lang="en-US" dirty="0">
                <a:latin typeface="Calibri" panose="020F0502020204030204" pitchFamily="34" charset="0"/>
                <a:ea typeface="Calibri" panose="020F0502020204030204" pitchFamily="34" charset="0"/>
                <a:cs typeface="Calibri" panose="020F0502020204030204" pitchFamily="34" charset="0"/>
              </a:rPr>
              <a:t>human rights, including those of </a:t>
            </a:r>
            <a:r>
              <a:rPr lang="en-US" dirty="0" err="1">
                <a:latin typeface="Calibri" panose="020F0502020204030204" pitchFamily="34" charset="0"/>
                <a:ea typeface="Calibri" panose="020F0502020204030204" pitchFamily="34" charset="0"/>
                <a:cs typeface="Calibri" panose="020F0502020204030204" pitchFamily="34" charset="0"/>
              </a:rPr>
              <a:t>Afrodescendents</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public safety</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Biocultural labels or biocultural metadata</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Including standard fields in DSI databases that can link to data about </a:t>
            </a:r>
            <a:r>
              <a:rPr lang="en-US" dirty="0" err="1">
                <a:latin typeface="Calibri" panose="020F0502020204030204" pitchFamily="34" charset="0"/>
                <a:ea typeface="Calibri" panose="020F0502020204030204" pitchFamily="34" charset="0"/>
                <a:cs typeface="Calibri" panose="020F0502020204030204" pitchFamily="34" charset="0"/>
              </a:rPr>
              <a:t>Afrodescendant</a:t>
            </a:r>
            <a:r>
              <a:rPr lang="en-US" dirty="0">
                <a:latin typeface="Calibri" panose="020F0502020204030204" pitchFamily="34" charset="0"/>
                <a:ea typeface="Calibri" panose="020F0502020204030204" pitchFamily="34" charset="0"/>
                <a:cs typeface="Calibri" panose="020F0502020204030204" pitchFamily="34" charset="0"/>
              </a:rPr>
              <a:t> beliefs, values and aspirations related to the species</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06313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a:bodyPr>
          <a:lstStyle/>
          <a:p>
            <a:r>
              <a:rPr lang="en-US" sz="2800" b="1" dirty="0"/>
              <a:t>Principles of Data Governance</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4"/>
            <a:ext cx="8915399" cy="536088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endParaRPr lang="en-US" sz="2400" b="1" dirty="0"/>
          </a:p>
          <a:p>
            <a:endParaRPr lang="en-US" sz="2400" b="1" dirty="0"/>
          </a:p>
          <a:p>
            <a:endParaRPr lang="en-US" sz="2800" dirty="0">
              <a:solidFill>
                <a:srgbClr val="222222"/>
              </a:solidFill>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
        <p:nvSpPr>
          <p:cNvPr id="2" name="TextBox 1">
            <a:extLst>
              <a:ext uri="{FF2B5EF4-FFF2-40B4-BE49-F238E27FC236}">
                <a16:creationId xmlns:a16="http://schemas.microsoft.com/office/drawing/2014/main" id="{4601225C-7D89-194D-06CB-41D551736695}"/>
              </a:ext>
            </a:extLst>
          </p:cNvPr>
          <p:cNvSpPr txBox="1"/>
          <p:nvPr/>
        </p:nvSpPr>
        <p:spPr>
          <a:xfrm>
            <a:off x="2336800" y="1517134"/>
            <a:ext cx="7886700" cy="5078313"/>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Promoting Open and Responsible Data Governance (ORDG)</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Suggesting the establishment of a “Global Sacred Heritage List” of Species for which special considerations or prohibitions to their sequencing would apply</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a:t>
            </a:r>
            <a:r>
              <a:rPr lang="en-US" dirty="0" err="1">
                <a:latin typeface="Calibri" panose="020F0502020204030204" pitchFamily="34" charset="0"/>
                <a:ea typeface="Calibri" panose="020F0502020204030204" pitchFamily="34" charset="0"/>
                <a:cs typeface="Calibri" panose="020F0502020204030204" pitchFamily="34" charset="0"/>
              </a:rPr>
              <a:t>VIrtual</a:t>
            </a:r>
            <a:r>
              <a:rPr lang="en-US" dirty="0">
                <a:latin typeface="Calibri" panose="020F0502020204030204" pitchFamily="34" charset="0"/>
                <a:ea typeface="Calibri" panose="020F0502020204030204" pitchFamily="34" charset="0"/>
                <a:cs typeface="Calibri" panose="020F0502020204030204" pitchFamily="34" charset="0"/>
              </a:rPr>
              <a:t>” – does not require a bureaucracy or many funds</a:t>
            </a:r>
          </a:p>
          <a:p>
            <a:r>
              <a:rPr lang="en-US" dirty="0">
                <a:latin typeface="Calibri" panose="020F0502020204030204" pitchFamily="34" charset="0"/>
                <a:ea typeface="Calibri" panose="020F0502020204030204" pitchFamily="34" charset="0"/>
                <a:cs typeface="Calibri" panose="020F0502020204030204" pitchFamily="34" charset="0"/>
              </a:rPr>
              <a:t>Small list: Sacred species should only be those widely known (e.g. ayahuasca, Sangre de Dios)</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Each region would nominate a few, well-known species as a symbolic measure</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Cap on around 100-200 species globally, out of 10-20 million species</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Purpose would be to generate awareness, discussions, recognition and promotion of rights and implementation of data governance principles</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It would be supplemental to other measures</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0904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a:bodyPr>
          <a:lstStyle/>
          <a:p>
            <a:r>
              <a:rPr lang="en-US" sz="2800" b="1" dirty="0"/>
              <a:t>Principles of Data Governance</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4"/>
            <a:ext cx="8915399" cy="536088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endParaRPr lang="en-US" sz="2400" b="1" dirty="0"/>
          </a:p>
          <a:p>
            <a:endParaRPr lang="en-US" sz="2400" b="1" dirty="0"/>
          </a:p>
          <a:p>
            <a:endParaRPr lang="en-US" sz="2800" dirty="0">
              <a:solidFill>
                <a:srgbClr val="222222"/>
              </a:solidFill>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
        <p:nvSpPr>
          <p:cNvPr id="2" name="TextBox 1">
            <a:extLst>
              <a:ext uri="{FF2B5EF4-FFF2-40B4-BE49-F238E27FC236}">
                <a16:creationId xmlns:a16="http://schemas.microsoft.com/office/drawing/2014/main" id="{4601225C-7D89-194D-06CB-41D551736695}"/>
              </a:ext>
            </a:extLst>
          </p:cNvPr>
          <p:cNvSpPr txBox="1"/>
          <p:nvPr/>
        </p:nvSpPr>
        <p:spPr>
          <a:xfrm>
            <a:off x="2336800" y="1517134"/>
            <a:ext cx="7886700" cy="3416320"/>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Promoting Open and Responsible Data Governance (ORDG)</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Working with businesses and database operators to explore potential principles we could agree on</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Can also include agreements about need for prior informed consent for collecting from ancestral lands</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Indigenous and local community experts at an informal meeting organized by the Meridian Institute will propose principles of data governance</a:t>
            </a: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9931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1FC1B993-0320-29F4-0757-D00E52934620}"/>
              </a:ext>
            </a:extLst>
          </p:cNvPr>
          <p:cNvSpPr/>
          <p:nvPr/>
        </p:nvSpPr>
        <p:spPr>
          <a:xfrm>
            <a:off x="180693" y="537633"/>
            <a:ext cx="4078040" cy="5839621"/>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3D08CF0-67AB-20ED-C91F-6E0408A011E5}"/>
              </a:ext>
            </a:extLst>
          </p:cNvPr>
          <p:cNvGrpSpPr/>
          <p:nvPr/>
        </p:nvGrpSpPr>
        <p:grpSpPr>
          <a:xfrm>
            <a:off x="981002" y="480740"/>
            <a:ext cx="10907220" cy="5896519"/>
            <a:chOff x="1807665" y="2029060"/>
            <a:chExt cx="19499983" cy="11211553"/>
          </a:xfrm>
        </p:grpSpPr>
        <p:sp>
          <p:nvSpPr>
            <p:cNvPr id="5" name="TextBox 4">
              <a:extLst>
                <a:ext uri="{FF2B5EF4-FFF2-40B4-BE49-F238E27FC236}">
                  <a16:creationId xmlns:a16="http://schemas.microsoft.com/office/drawing/2014/main" id="{608FA479-2212-9C97-E81E-3FC29B340C13}"/>
                </a:ext>
              </a:extLst>
            </p:cNvPr>
            <p:cNvSpPr txBox="1"/>
            <p:nvPr/>
          </p:nvSpPr>
          <p:spPr>
            <a:xfrm>
              <a:off x="1807665" y="4054417"/>
              <a:ext cx="19499983" cy="1931166"/>
            </a:xfrm>
            <a:prstGeom prst="rect">
              <a:avLst/>
            </a:prstGeom>
            <a:noFill/>
          </p:spPr>
          <p:txBody>
            <a:bodyPr wrap="square" rtlCol="0">
              <a:spAutoFit/>
            </a:bodyPr>
            <a:lstStyle/>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sp>
          <p:nvSpPr>
            <p:cNvPr id="6" name="TextBox 5">
              <a:extLst>
                <a:ext uri="{FF2B5EF4-FFF2-40B4-BE49-F238E27FC236}">
                  <a16:creationId xmlns:a16="http://schemas.microsoft.com/office/drawing/2014/main" id="{B756E8A5-B444-81FA-670D-8E5A5EB0A62E}"/>
                </a:ext>
              </a:extLst>
            </p:cNvPr>
            <p:cNvSpPr txBox="1"/>
            <p:nvPr/>
          </p:nvSpPr>
          <p:spPr>
            <a:xfrm>
              <a:off x="1910644" y="2753256"/>
              <a:ext cx="4156066" cy="760763"/>
            </a:xfrm>
            <a:prstGeom prst="rect">
              <a:avLst/>
            </a:prstGeom>
            <a:noFill/>
          </p:spPr>
          <p:txBody>
            <a:bodyPr wrap="none" rtlCol="0">
              <a:spAutoFit/>
            </a:bodyPr>
            <a:lstStyle/>
            <a:p>
              <a:r>
                <a:rPr lang="en-US" sz="2000" b="1" dirty="0">
                  <a:solidFill>
                    <a:srgbClr val="FF0000"/>
                  </a:solidFill>
                </a:rPr>
                <a:t>Hybrid Approach</a:t>
              </a:r>
            </a:p>
          </p:txBody>
        </p:sp>
        <p:sp>
          <p:nvSpPr>
            <p:cNvPr id="7" name="Rectangle 6">
              <a:extLst>
                <a:ext uri="{FF2B5EF4-FFF2-40B4-BE49-F238E27FC236}">
                  <a16:creationId xmlns:a16="http://schemas.microsoft.com/office/drawing/2014/main" id="{DAE3C490-26AE-7E56-F509-3259AEF146F3}"/>
                </a:ext>
              </a:extLst>
            </p:cNvPr>
            <p:cNvSpPr/>
            <p:nvPr/>
          </p:nvSpPr>
          <p:spPr>
            <a:xfrm>
              <a:off x="1910645" y="4989443"/>
              <a:ext cx="4294961" cy="703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9A95B30F-1382-1143-D6F6-33FD2E747121}"/>
                </a:ext>
              </a:extLst>
            </p:cNvPr>
            <p:cNvSpPr/>
            <p:nvPr/>
          </p:nvSpPr>
          <p:spPr>
            <a:xfrm>
              <a:off x="9122058" y="7583627"/>
              <a:ext cx="4294960" cy="565698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5CF683FC-CD1B-3CDA-F1AA-C57389D03FA2}"/>
                </a:ext>
              </a:extLst>
            </p:cNvPr>
            <p:cNvSpPr/>
            <p:nvPr/>
          </p:nvSpPr>
          <p:spPr>
            <a:xfrm>
              <a:off x="15857850" y="3750365"/>
              <a:ext cx="4294961" cy="70369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0BBC7EA3-2248-6736-AFAC-DD4C7EDFDFD5}"/>
                </a:ext>
              </a:extLst>
            </p:cNvPr>
            <p:cNvSpPr txBox="1"/>
            <p:nvPr/>
          </p:nvSpPr>
          <p:spPr>
            <a:xfrm>
              <a:off x="1910644" y="3444301"/>
              <a:ext cx="4092590" cy="1345964"/>
            </a:xfrm>
            <a:prstGeom prst="rect">
              <a:avLst/>
            </a:prstGeom>
            <a:noFill/>
          </p:spPr>
          <p:txBody>
            <a:bodyPr wrap="square" rtlCol="0">
              <a:spAutoFit/>
            </a:bodyPr>
            <a:lstStyle/>
            <a:p>
              <a:r>
                <a:rPr lang="en-US" sz="2000" b="1" dirty="0"/>
                <a:t>Nagoya</a:t>
              </a:r>
              <a:br>
                <a:rPr lang="en-US" sz="2000" b="1" dirty="0"/>
              </a:br>
              <a:r>
                <a:rPr lang="en-US" sz="2000" b="1" dirty="0">
                  <a:latin typeface="Calibri" panose="020F0502020204030204" pitchFamily="34" charset="0"/>
                  <a:cs typeface="Calibri" panose="020F0502020204030204" pitchFamily="34" charset="0"/>
                </a:rPr>
                <a:t>FPIC</a:t>
              </a:r>
              <a:r>
                <a:rPr lang="en-US" sz="2000" b="1" dirty="0"/>
                <a:t> &amp; MAT</a:t>
              </a:r>
            </a:p>
          </p:txBody>
        </p:sp>
        <p:sp>
          <p:nvSpPr>
            <p:cNvPr id="11" name="Rectangle 10">
              <a:extLst>
                <a:ext uri="{FF2B5EF4-FFF2-40B4-BE49-F238E27FC236}">
                  <a16:creationId xmlns:a16="http://schemas.microsoft.com/office/drawing/2014/main" id="{33656150-03A5-041E-733F-494A8D325F16}"/>
                </a:ext>
              </a:extLst>
            </p:cNvPr>
            <p:cNvSpPr/>
            <p:nvPr/>
          </p:nvSpPr>
          <p:spPr>
            <a:xfrm>
              <a:off x="9122058" y="4140953"/>
              <a:ext cx="4294960" cy="3101568"/>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316B9BE0-2ED4-B618-654C-BF8E14871D84}"/>
                </a:ext>
              </a:extLst>
            </p:cNvPr>
            <p:cNvSpPr txBox="1"/>
            <p:nvPr/>
          </p:nvSpPr>
          <p:spPr>
            <a:xfrm>
              <a:off x="9794967" y="4433555"/>
              <a:ext cx="3326589" cy="2516367"/>
            </a:xfrm>
            <a:prstGeom prst="rect">
              <a:avLst/>
            </a:prstGeom>
            <a:noFill/>
          </p:spPr>
          <p:txBody>
            <a:bodyPr wrap="square" rtlCol="0">
              <a:spAutoFit/>
            </a:bodyPr>
            <a:lstStyle/>
            <a:p>
              <a:r>
                <a:rPr lang="en-US" sz="2000" b="1" dirty="0">
                  <a:solidFill>
                    <a:srgbClr val="C00000"/>
                  </a:solidFill>
                  <a:latin typeface="Calibri" panose="020F0502020204030204" pitchFamily="34" charset="0"/>
                  <a:cs typeface="Calibri" panose="020F0502020204030204" pitchFamily="34" charset="0"/>
                </a:rPr>
                <a:t>Principles of data governance (ORDG)</a:t>
              </a:r>
              <a:endParaRPr lang="en-US" sz="2000" dirty="0">
                <a:solidFill>
                  <a:schemeClr val="bg1"/>
                </a:solidFill>
              </a:endParaRPr>
            </a:p>
          </p:txBody>
        </p:sp>
        <p:sp>
          <p:nvSpPr>
            <p:cNvPr id="13" name="TextBox 12">
              <a:extLst>
                <a:ext uri="{FF2B5EF4-FFF2-40B4-BE49-F238E27FC236}">
                  <a16:creationId xmlns:a16="http://schemas.microsoft.com/office/drawing/2014/main" id="{4FD37713-802B-2A6D-8AD8-A7BDDD9DB945}"/>
                </a:ext>
              </a:extLst>
            </p:cNvPr>
            <p:cNvSpPr txBox="1"/>
            <p:nvPr/>
          </p:nvSpPr>
          <p:spPr>
            <a:xfrm>
              <a:off x="9255900" y="7798236"/>
              <a:ext cx="4161118"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Raising funds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Researchers </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1% on commercial sales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Voluntary contributions</a:t>
              </a:r>
            </a:p>
          </p:txBody>
        </p:sp>
        <p:cxnSp>
          <p:nvCxnSpPr>
            <p:cNvPr id="14" name="Straight Arrow Connector 13">
              <a:extLst>
                <a:ext uri="{FF2B5EF4-FFF2-40B4-BE49-F238E27FC236}">
                  <a16:creationId xmlns:a16="http://schemas.microsoft.com/office/drawing/2014/main" id="{83927099-93E9-B037-0A05-2E1EBD17434A}"/>
                </a:ext>
              </a:extLst>
            </p:cNvPr>
            <p:cNvCxnSpPr>
              <a:cxnSpLocks/>
            </p:cNvCxnSpPr>
            <p:nvPr/>
          </p:nvCxnSpPr>
          <p:spPr>
            <a:xfrm flipV="1">
              <a:off x="13656365" y="3750365"/>
              <a:ext cx="1835426" cy="42605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F62DF3-0D80-8E7D-4D94-0634E57BD870}"/>
                </a:ext>
              </a:extLst>
            </p:cNvPr>
            <p:cNvSpPr txBox="1"/>
            <p:nvPr/>
          </p:nvSpPr>
          <p:spPr>
            <a:xfrm>
              <a:off x="15982133" y="4526033"/>
              <a:ext cx="3983349"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Funds distributed as projects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F&amp;E IP &amp; LC Participation in Governance</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Fair distribution </a:t>
              </a:r>
            </a:p>
            <a:p>
              <a:r>
                <a:rPr lang="en-US" sz="2000" b="1" dirty="0">
                  <a:solidFill>
                    <a:schemeClr val="accent1"/>
                  </a:solidFill>
                  <a:latin typeface="Calibri" panose="020F0502020204030204" pitchFamily="34" charset="0"/>
                  <a:cs typeface="Calibri" panose="020F0502020204030204" pitchFamily="34" charset="0"/>
                </a:rPr>
                <a:t>of projects</a:t>
              </a:r>
            </a:p>
          </p:txBody>
        </p:sp>
        <p:sp>
          <p:nvSpPr>
            <p:cNvPr id="16" name="TextBox 15">
              <a:extLst>
                <a:ext uri="{FF2B5EF4-FFF2-40B4-BE49-F238E27FC236}">
                  <a16:creationId xmlns:a16="http://schemas.microsoft.com/office/drawing/2014/main" id="{3085A45F-EAF5-6666-A3F8-30FC382FB7EC}"/>
                </a:ext>
              </a:extLst>
            </p:cNvPr>
            <p:cNvSpPr txBox="1"/>
            <p:nvPr/>
          </p:nvSpPr>
          <p:spPr>
            <a:xfrm>
              <a:off x="2398290" y="5691740"/>
              <a:ext cx="3319670" cy="5442376"/>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New genetic materials acquired from IP or LC territories or collections form these lands under Nagoya</a:t>
              </a:r>
            </a:p>
          </p:txBody>
        </p:sp>
        <p:cxnSp>
          <p:nvCxnSpPr>
            <p:cNvPr id="17" name="Straight Arrow Connector 16">
              <a:extLst>
                <a:ext uri="{FF2B5EF4-FFF2-40B4-BE49-F238E27FC236}">
                  <a16:creationId xmlns:a16="http://schemas.microsoft.com/office/drawing/2014/main" id="{DF34BF52-D8C2-CBAF-4FF9-111681C4E5B0}"/>
                </a:ext>
              </a:extLst>
            </p:cNvPr>
            <p:cNvCxnSpPr>
              <a:cxnSpLocks/>
            </p:cNvCxnSpPr>
            <p:nvPr/>
          </p:nvCxnSpPr>
          <p:spPr>
            <a:xfrm flipH="1">
              <a:off x="6205606" y="8806070"/>
              <a:ext cx="2769027"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52AFE709-E688-B242-7801-2F086CD1D7DA}"/>
                </a:ext>
              </a:extLst>
            </p:cNvPr>
            <p:cNvSpPr txBox="1"/>
            <p:nvPr/>
          </p:nvSpPr>
          <p:spPr>
            <a:xfrm>
              <a:off x="6152373" y="6389776"/>
              <a:ext cx="3208180" cy="1931166"/>
            </a:xfrm>
            <a:prstGeom prst="rect">
              <a:avLst/>
            </a:prstGeom>
            <a:noFill/>
          </p:spPr>
          <p:txBody>
            <a:bodyPr wrap="square" rtlCol="0">
              <a:spAutoFit/>
            </a:bodyPr>
            <a:lstStyle/>
            <a:p>
              <a:r>
                <a:rPr lang="en-US" sz="2000" b="1" dirty="0"/>
                <a:t>Triggers</a:t>
              </a:r>
            </a:p>
            <a:p>
              <a:r>
                <a:rPr lang="en-US" sz="2000" b="1" dirty="0"/>
                <a:t>following digitalization</a:t>
              </a:r>
            </a:p>
          </p:txBody>
        </p:sp>
        <p:sp>
          <p:nvSpPr>
            <p:cNvPr id="19" name="Rectangle 18">
              <a:extLst>
                <a:ext uri="{FF2B5EF4-FFF2-40B4-BE49-F238E27FC236}">
                  <a16:creationId xmlns:a16="http://schemas.microsoft.com/office/drawing/2014/main" id="{5CB366F1-48AA-1E6F-8853-BCE83C5610B0}"/>
                </a:ext>
              </a:extLst>
            </p:cNvPr>
            <p:cNvSpPr/>
            <p:nvPr/>
          </p:nvSpPr>
          <p:spPr>
            <a:xfrm>
              <a:off x="15857850" y="11023477"/>
              <a:ext cx="4294962" cy="221713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Calibri" panose="020F0502020204030204" pitchFamily="34" charset="0"/>
                  <a:cs typeface="Calibri" panose="020F0502020204030204" pitchFamily="34" charset="0"/>
                </a:rPr>
                <a:t>Non-monetary Benefits</a:t>
              </a:r>
            </a:p>
          </p:txBody>
        </p:sp>
        <p:sp>
          <p:nvSpPr>
            <p:cNvPr id="20" name="Rectangle 19">
              <a:extLst>
                <a:ext uri="{FF2B5EF4-FFF2-40B4-BE49-F238E27FC236}">
                  <a16:creationId xmlns:a16="http://schemas.microsoft.com/office/drawing/2014/main" id="{246BB999-8BCB-82B8-D187-A4662E04BB1E}"/>
                </a:ext>
              </a:extLst>
            </p:cNvPr>
            <p:cNvSpPr/>
            <p:nvPr/>
          </p:nvSpPr>
          <p:spPr>
            <a:xfrm>
              <a:off x="9126068" y="2029060"/>
              <a:ext cx="4294960" cy="211672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162774CA-02BE-225E-00DC-DDD094FC1440}"/>
                </a:ext>
              </a:extLst>
            </p:cNvPr>
            <p:cNvSpPr txBox="1"/>
            <p:nvPr/>
          </p:nvSpPr>
          <p:spPr>
            <a:xfrm>
              <a:off x="9811554" y="2214620"/>
              <a:ext cx="3205965" cy="193116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DB Deposit Requirements</a:t>
              </a:r>
            </a:p>
            <a:p>
              <a:r>
                <a:rPr lang="en-US" sz="2000" b="1" dirty="0">
                  <a:solidFill>
                    <a:schemeClr val="accent1"/>
                  </a:solidFill>
                  <a:latin typeface="Calibri" panose="020F0502020204030204" pitchFamily="34" charset="0"/>
                  <a:cs typeface="Calibri" panose="020F0502020204030204" pitchFamily="34" charset="0"/>
                </a:rPr>
                <a:t>[origin]</a:t>
              </a:r>
            </a:p>
          </p:txBody>
        </p:sp>
      </p:grpSp>
      <p:sp>
        <p:nvSpPr>
          <p:cNvPr id="22" name="TextBox 21">
            <a:extLst>
              <a:ext uri="{FF2B5EF4-FFF2-40B4-BE49-F238E27FC236}">
                <a16:creationId xmlns:a16="http://schemas.microsoft.com/office/drawing/2014/main" id="{7EA6DBA3-A32C-47EC-56AA-072C193DB975}"/>
              </a:ext>
            </a:extLst>
          </p:cNvPr>
          <p:cNvSpPr txBox="1"/>
          <p:nvPr/>
        </p:nvSpPr>
        <p:spPr>
          <a:xfrm>
            <a:off x="8878003" y="68372"/>
            <a:ext cx="2402365" cy="1200329"/>
          </a:xfrm>
          <a:prstGeom prst="rect">
            <a:avLst/>
          </a:prstGeom>
          <a:noFill/>
        </p:spPr>
        <p:txBody>
          <a:bodyPr wrap="square" rtlCol="0">
            <a:spAutoFit/>
          </a:bodyPr>
          <a:lstStyle/>
          <a:p>
            <a:r>
              <a:rPr lang="en-US" b="1" dirty="0"/>
              <a:t>Global Multilateral Benefit-Sharing Mechanism GMLBSM</a:t>
            </a:r>
          </a:p>
        </p:txBody>
      </p:sp>
      <p:sp>
        <p:nvSpPr>
          <p:cNvPr id="2" name="TextBox 1">
            <a:extLst>
              <a:ext uri="{FF2B5EF4-FFF2-40B4-BE49-F238E27FC236}">
                <a16:creationId xmlns:a16="http://schemas.microsoft.com/office/drawing/2014/main" id="{2FCB3B7A-D5D1-1515-7E4F-BD3B36F6A794}"/>
              </a:ext>
            </a:extLst>
          </p:cNvPr>
          <p:cNvSpPr txBox="1"/>
          <p:nvPr/>
        </p:nvSpPr>
        <p:spPr>
          <a:xfrm>
            <a:off x="3758141" y="4073355"/>
            <a:ext cx="1254666" cy="923330"/>
          </a:xfrm>
          <a:prstGeom prst="rect">
            <a:avLst/>
          </a:prstGeom>
          <a:noFill/>
        </p:spPr>
        <p:txBody>
          <a:bodyPr wrap="square" rtlCol="0">
            <a:spAutoFit/>
          </a:bodyPr>
          <a:lstStyle/>
          <a:p>
            <a:r>
              <a:rPr lang="en-US" b="1" dirty="0"/>
              <a:t>endemic</a:t>
            </a:r>
          </a:p>
          <a:p>
            <a:r>
              <a:rPr lang="en-US" b="1" dirty="0"/>
              <a:t>species</a:t>
            </a:r>
          </a:p>
          <a:p>
            <a:r>
              <a:rPr lang="en-US" b="1" dirty="0"/>
              <a:t>genes</a:t>
            </a:r>
          </a:p>
        </p:txBody>
      </p:sp>
    </p:spTree>
    <p:extLst>
      <p:ext uri="{BB962C8B-B14F-4D97-AF65-F5344CB8AC3E}">
        <p14:creationId xmlns:p14="http://schemas.microsoft.com/office/powerpoint/2010/main" val="24379294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a:bodyPr>
          <a:lstStyle/>
          <a:p>
            <a:r>
              <a:rPr lang="en-US" sz="2800" b="1" dirty="0"/>
              <a:t>Relationship with the CBD and Nagoya Protocol</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4"/>
            <a:ext cx="8915399" cy="536088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endParaRPr lang="en-US" sz="2400" b="1" dirty="0"/>
          </a:p>
          <a:p>
            <a:endParaRPr lang="en-US" sz="2400" b="1" dirty="0"/>
          </a:p>
          <a:p>
            <a:endParaRPr lang="en-US" sz="2800" dirty="0">
              <a:solidFill>
                <a:srgbClr val="222222"/>
              </a:solidFill>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
        <p:nvSpPr>
          <p:cNvPr id="2" name="TextBox 1">
            <a:extLst>
              <a:ext uri="{FF2B5EF4-FFF2-40B4-BE49-F238E27FC236}">
                <a16:creationId xmlns:a16="http://schemas.microsoft.com/office/drawing/2014/main" id="{4601225C-7D89-194D-06CB-41D551736695}"/>
              </a:ext>
            </a:extLst>
          </p:cNvPr>
          <p:cNvSpPr txBox="1"/>
          <p:nvPr/>
        </p:nvSpPr>
        <p:spPr>
          <a:xfrm>
            <a:off x="2336800" y="1517134"/>
            <a:ext cx="7886700" cy="3693319"/>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Since all DSI is created from somewhere</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Since consent is required for access</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No DSI should be generated from GRs that are protected or any future access without prior informed consent (PIC)</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Once digital sequence data are in databases, they would operate by ORDG principles</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If there is evidence that a sample has been acquired without consent, consent has to be obtained or the sample removed from the database</a:t>
            </a:r>
          </a:p>
          <a:p>
            <a:r>
              <a:rPr lang="en-US" dirty="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867329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a:bodyPr>
          <a:lstStyle/>
          <a:p>
            <a:r>
              <a:rPr lang="en-US" sz="2800" b="1" dirty="0"/>
              <a:t>Relationship with the CBD and Nagoya Protocol</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4"/>
            <a:ext cx="8915399" cy="536088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endParaRPr lang="en-US" sz="2400" b="1" dirty="0"/>
          </a:p>
          <a:p>
            <a:endParaRPr lang="en-US" sz="2400" b="1" dirty="0"/>
          </a:p>
          <a:p>
            <a:endParaRPr lang="en-US" sz="2800" dirty="0">
              <a:solidFill>
                <a:srgbClr val="222222"/>
              </a:solidFill>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
        <p:nvSpPr>
          <p:cNvPr id="2" name="TextBox 1">
            <a:extLst>
              <a:ext uri="{FF2B5EF4-FFF2-40B4-BE49-F238E27FC236}">
                <a16:creationId xmlns:a16="http://schemas.microsoft.com/office/drawing/2014/main" id="{4601225C-7D89-194D-06CB-41D551736695}"/>
              </a:ext>
            </a:extLst>
          </p:cNvPr>
          <p:cNvSpPr txBox="1"/>
          <p:nvPr/>
        </p:nvSpPr>
        <p:spPr>
          <a:xfrm>
            <a:off x="2336800" y="1517134"/>
            <a:ext cx="7886700" cy="3693319"/>
          </a:xfrm>
          <a:prstGeom prst="rect">
            <a:avLst/>
          </a:prstGeom>
          <a:noFill/>
        </p:spPr>
        <p:txBody>
          <a:bodyPr wrap="square" rtlCol="0">
            <a:spAutoFit/>
          </a:bodyPr>
          <a:lstStyle/>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If an endemic gene is discovered that could only have come from </a:t>
            </a:r>
            <a:r>
              <a:rPr lang="en-US" dirty="0" err="1">
                <a:latin typeface="Calibri" panose="020F0502020204030204" pitchFamily="34" charset="0"/>
                <a:ea typeface="Calibri" panose="020F0502020204030204" pitchFamily="34" charset="0"/>
                <a:cs typeface="Calibri" panose="020F0502020204030204" pitchFamily="34" charset="0"/>
              </a:rPr>
              <a:t>Afrodescendent</a:t>
            </a:r>
            <a:r>
              <a:rPr lang="en-US" dirty="0">
                <a:latin typeface="Calibri" panose="020F0502020204030204" pitchFamily="34" charset="0"/>
                <a:ea typeface="Calibri" panose="020F0502020204030204" pitchFamily="34" charset="0"/>
                <a:cs typeface="Calibri" panose="020F0502020204030204" pitchFamily="34" charset="0"/>
              </a:rPr>
              <a:t> lands, then consent must be obtained</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Otherwise, all information about that sample should be removed from DSI databases, and researchers should not use these data even if downloaded prior to removal</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This right applies only to removal of samples containing GRs without consent</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Need to monitor and assess provenance, or source of origin to determine if consent has been maintained, unlikely to happen as a COP 16 decision, as many Parties oppose mandatory disclosure of origin requirements</a:t>
            </a:r>
          </a:p>
        </p:txBody>
      </p:sp>
    </p:spTree>
    <p:extLst>
      <p:ext uri="{BB962C8B-B14F-4D97-AF65-F5344CB8AC3E}">
        <p14:creationId xmlns:p14="http://schemas.microsoft.com/office/powerpoint/2010/main" val="8695399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02CCA22-B5D4-6F25-1B9B-5E5BEBF20382}"/>
              </a:ext>
            </a:extLst>
          </p:cNvPr>
          <p:cNvSpPr/>
          <p:nvPr/>
        </p:nvSpPr>
        <p:spPr>
          <a:xfrm>
            <a:off x="4224867" y="2784645"/>
            <a:ext cx="4192408" cy="4045738"/>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3D08CF0-67AB-20ED-C91F-6E0408A011E5}"/>
              </a:ext>
            </a:extLst>
          </p:cNvPr>
          <p:cNvGrpSpPr/>
          <p:nvPr/>
        </p:nvGrpSpPr>
        <p:grpSpPr>
          <a:xfrm>
            <a:off x="1019102" y="363940"/>
            <a:ext cx="10907220" cy="5896519"/>
            <a:chOff x="1807665" y="2029060"/>
            <a:chExt cx="19499983" cy="11211553"/>
          </a:xfrm>
        </p:grpSpPr>
        <p:sp>
          <p:nvSpPr>
            <p:cNvPr id="5" name="TextBox 4">
              <a:extLst>
                <a:ext uri="{FF2B5EF4-FFF2-40B4-BE49-F238E27FC236}">
                  <a16:creationId xmlns:a16="http://schemas.microsoft.com/office/drawing/2014/main" id="{608FA479-2212-9C97-E81E-3FC29B340C13}"/>
                </a:ext>
              </a:extLst>
            </p:cNvPr>
            <p:cNvSpPr txBox="1"/>
            <p:nvPr/>
          </p:nvSpPr>
          <p:spPr>
            <a:xfrm>
              <a:off x="1807665" y="4054417"/>
              <a:ext cx="19499983" cy="1931166"/>
            </a:xfrm>
            <a:prstGeom prst="rect">
              <a:avLst/>
            </a:prstGeom>
            <a:noFill/>
          </p:spPr>
          <p:txBody>
            <a:bodyPr wrap="square" rtlCol="0">
              <a:spAutoFit/>
            </a:bodyPr>
            <a:lstStyle/>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sp>
          <p:nvSpPr>
            <p:cNvPr id="6" name="TextBox 5">
              <a:extLst>
                <a:ext uri="{FF2B5EF4-FFF2-40B4-BE49-F238E27FC236}">
                  <a16:creationId xmlns:a16="http://schemas.microsoft.com/office/drawing/2014/main" id="{B756E8A5-B444-81FA-670D-8E5A5EB0A62E}"/>
                </a:ext>
              </a:extLst>
            </p:cNvPr>
            <p:cNvSpPr txBox="1"/>
            <p:nvPr/>
          </p:nvSpPr>
          <p:spPr>
            <a:xfrm>
              <a:off x="1910644" y="2753256"/>
              <a:ext cx="4156066" cy="760763"/>
            </a:xfrm>
            <a:prstGeom prst="rect">
              <a:avLst/>
            </a:prstGeom>
            <a:noFill/>
          </p:spPr>
          <p:txBody>
            <a:bodyPr wrap="none" rtlCol="0">
              <a:spAutoFit/>
            </a:bodyPr>
            <a:lstStyle/>
            <a:p>
              <a:r>
                <a:rPr lang="en-US" sz="2000" b="1" dirty="0">
                  <a:solidFill>
                    <a:srgbClr val="FF0000"/>
                  </a:solidFill>
                </a:rPr>
                <a:t>Hybrid Approach</a:t>
              </a:r>
            </a:p>
          </p:txBody>
        </p:sp>
        <p:sp>
          <p:nvSpPr>
            <p:cNvPr id="7" name="Rectangle 6">
              <a:extLst>
                <a:ext uri="{FF2B5EF4-FFF2-40B4-BE49-F238E27FC236}">
                  <a16:creationId xmlns:a16="http://schemas.microsoft.com/office/drawing/2014/main" id="{DAE3C490-26AE-7E56-F509-3259AEF146F3}"/>
                </a:ext>
              </a:extLst>
            </p:cNvPr>
            <p:cNvSpPr/>
            <p:nvPr/>
          </p:nvSpPr>
          <p:spPr>
            <a:xfrm>
              <a:off x="1910645" y="4989443"/>
              <a:ext cx="4294961" cy="703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9A95B30F-1382-1143-D6F6-33FD2E747121}"/>
                </a:ext>
              </a:extLst>
            </p:cNvPr>
            <p:cNvSpPr/>
            <p:nvPr/>
          </p:nvSpPr>
          <p:spPr>
            <a:xfrm>
              <a:off x="9122058" y="7583627"/>
              <a:ext cx="4294960" cy="565698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5CF683FC-CD1B-3CDA-F1AA-C57389D03FA2}"/>
                </a:ext>
              </a:extLst>
            </p:cNvPr>
            <p:cNvSpPr/>
            <p:nvPr/>
          </p:nvSpPr>
          <p:spPr>
            <a:xfrm>
              <a:off x="15857850" y="3750365"/>
              <a:ext cx="4294961" cy="70369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0BBC7EA3-2248-6736-AFAC-DD4C7EDFDFD5}"/>
                </a:ext>
              </a:extLst>
            </p:cNvPr>
            <p:cNvSpPr txBox="1"/>
            <p:nvPr/>
          </p:nvSpPr>
          <p:spPr>
            <a:xfrm>
              <a:off x="1910644" y="3444301"/>
              <a:ext cx="4092590" cy="1345964"/>
            </a:xfrm>
            <a:prstGeom prst="rect">
              <a:avLst/>
            </a:prstGeom>
            <a:noFill/>
          </p:spPr>
          <p:txBody>
            <a:bodyPr wrap="square" rtlCol="0">
              <a:spAutoFit/>
            </a:bodyPr>
            <a:lstStyle/>
            <a:p>
              <a:r>
                <a:rPr lang="en-US" sz="2000" b="1" dirty="0"/>
                <a:t>Nagoya</a:t>
              </a:r>
              <a:br>
                <a:rPr lang="en-US" sz="2000" b="1" dirty="0"/>
              </a:br>
              <a:r>
                <a:rPr lang="en-US" sz="2000" b="1" dirty="0">
                  <a:latin typeface="Calibri" panose="020F0502020204030204" pitchFamily="34" charset="0"/>
                  <a:cs typeface="Calibri" panose="020F0502020204030204" pitchFamily="34" charset="0"/>
                </a:rPr>
                <a:t>FPIC</a:t>
              </a:r>
              <a:r>
                <a:rPr lang="en-US" sz="2000" b="1" dirty="0"/>
                <a:t> &amp; MAT</a:t>
              </a:r>
            </a:p>
          </p:txBody>
        </p:sp>
        <p:sp>
          <p:nvSpPr>
            <p:cNvPr id="11" name="Rectangle 10">
              <a:extLst>
                <a:ext uri="{FF2B5EF4-FFF2-40B4-BE49-F238E27FC236}">
                  <a16:creationId xmlns:a16="http://schemas.microsoft.com/office/drawing/2014/main" id="{33656150-03A5-041E-733F-494A8D325F16}"/>
                </a:ext>
              </a:extLst>
            </p:cNvPr>
            <p:cNvSpPr/>
            <p:nvPr/>
          </p:nvSpPr>
          <p:spPr>
            <a:xfrm>
              <a:off x="9122058" y="4140953"/>
              <a:ext cx="4294960" cy="3101568"/>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316B9BE0-2ED4-B618-654C-BF8E14871D84}"/>
                </a:ext>
              </a:extLst>
            </p:cNvPr>
            <p:cNvSpPr txBox="1"/>
            <p:nvPr/>
          </p:nvSpPr>
          <p:spPr>
            <a:xfrm>
              <a:off x="9794967" y="4433555"/>
              <a:ext cx="3326589" cy="2516367"/>
            </a:xfrm>
            <a:prstGeom prst="rect">
              <a:avLst/>
            </a:prstGeom>
            <a:noFill/>
          </p:spPr>
          <p:txBody>
            <a:bodyPr wrap="square" rtlCol="0">
              <a:spAutoFit/>
            </a:bodyPr>
            <a:lstStyle/>
            <a:p>
              <a:r>
                <a:rPr lang="en-US" sz="2000" b="1" dirty="0">
                  <a:solidFill>
                    <a:srgbClr val="C00000"/>
                  </a:solidFill>
                  <a:latin typeface="Calibri" panose="020F0502020204030204" pitchFamily="34" charset="0"/>
                  <a:cs typeface="Calibri" panose="020F0502020204030204" pitchFamily="34" charset="0"/>
                </a:rPr>
                <a:t>Principles of data governance (ORDG)</a:t>
              </a:r>
              <a:endParaRPr lang="en-US" sz="2000" dirty="0">
                <a:solidFill>
                  <a:schemeClr val="bg1"/>
                </a:solidFill>
              </a:endParaRPr>
            </a:p>
          </p:txBody>
        </p:sp>
        <p:sp>
          <p:nvSpPr>
            <p:cNvPr id="13" name="TextBox 12">
              <a:extLst>
                <a:ext uri="{FF2B5EF4-FFF2-40B4-BE49-F238E27FC236}">
                  <a16:creationId xmlns:a16="http://schemas.microsoft.com/office/drawing/2014/main" id="{4FD37713-802B-2A6D-8AD8-A7BDDD9DB945}"/>
                </a:ext>
              </a:extLst>
            </p:cNvPr>
            <p:cNvSpPr txBox="1"/>
            <p:nvPr/>
          </p:nvSpPr>
          <p:spPr>
            <a:xfrm>
              <a:off x="9255900" y="7798236"/>
              <a:ext cx="4161118"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Raising funds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Researchers </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1% on commercial sales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Voluntary contributions</a:t>
              </a:r>
            </a:p>
          </p:txBody>
        </p:sp>
        <p:cxnSp>
          <p:nvCxnSpPr>
            <p:cNvPr id="14" name="Straight Arrow Connector 13">
              <a:extLst>
                <a:ext uri="{FF2B5EF4-FFF2-40B4-BE49-F238E27FC236}">
                  <a16:creationId xmlns:a16="http://schemas.microsoft.com/office/drawing/2014/main" id="{83927099-93E9-B037-0A05-2E1EBD17434A}"/>
                </a:ext>
              </a:extLst>
            </p:cNvPr>
            <p:cNvCxnSpPr>
              <a:cxnSpLocks/>
            </p:cNvCxnSpPr>
            <p:nvPr/>
          </p:nvCxnSpPr>
          <p:spPr>
            <a:xfrm flipV="1">
              <a:off x="13656365" y="3750365"/>
              <a:ext cx="1835426" cy="42605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F62DF3-0D80-8E7D-4D94-0634E57BD870}"/>
                </a:ext>
              </a:extLst>
            </p:cNvPr>
            <p:cNvSpPr txBox="1"/>
            <p:nvPr/>
          </p:nvSpPr>
          <p:spPr>
            <a:xfrm>
              <a:off x="15982133" y="4526033"/>
              <a:ext cx="3983349"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Funds distributed as projects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F&amp;E IP &amp; LC Participation in Governance</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Fair distribution </a:t>
              </a:r>
            </a:p>
            <a:p>
              <a:r>
                <a:rPr lang="en-US" sz="2000" b="1" dirty="0">
                  <a:solidFill>
                    <a:schemeClr val="accent1"/>
                  </a:solidFill>
                  <a:latin typeface="Calibri" panose="020F0502020204030204" pitchFamily="34" charset="0"/>
                  <a:cs typeface="Calibri" panose="020F0502020204030204" pitchFamily="34" charset="0"/>
                </a:rPr>
                <a:t>of projects</a:t>
              </a:r>
            </a:p>
          </p:txBody>
        </p:sp>
        <p:sp>
          <p:nvSpPr>
            <p:cNvPr id="16" name="TextBox 15">
              <a:extLst>
                <a:ext uri="{FF2B5EF4-FFF2-40B4-BE49-F238E27FC236}">
                  <a16:creationId xmlns:a16="http://schemas.microsoft.com/office/drawing/2014/main" id="{3085A45F-EAF5-6666-A3F8-30FC382FB7EC}"/>
                </a:ext>
              </a:extLst>
            </p:cNvPr>
            <p:cNvSpPr txBox="1"/>
            <p:nvPr/>
          </p:nvSpPr>
          <p:spPr>
            <a:xfrm>
              <a:off x="2398290" y="5691740"/>
              <a:ext cx="3319670" cy="5442376"/>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New genetic materials acquired from IP or LC territories or collections form these lands under Nagoya</a:t>
              </a:r>
            </a:p>
          </p:txBody>
        </p:sp>
        <p:cxnSp>
          <p:nvCxnSpPr>
            <p:cNvPr id="17" name="Straight Arrow Connector 16">
              <a:extLst>
                <a:ext uri="{FF2B5EF4-FFF2-40B4-BE49-F238E27FC236}">
                  <a16:creationId xmlns:a16="http://schemas.microsoft.com/office/drawing/2014/main" id="{DF34BF52-D8C2-CBAF-4FF9-111681C4E5B0}"/>
                </a:ext>
              </a:extLst>
            </p:cNvPr>
            <p:cNvCxnSpPr>
              <a:cxnSpLocks/>
            </p:cNvCxnSpPr>
            <p:nvPr/>
          </p:nvCxnSpPr>
          <p:spPr>
            <a:xfrm flipH="1">
              <a:off x="6205606" y="8806070"/>
              <a:ext cx="2769027"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52AFE709-E688-B242-7801-2F086CD1D7DA}"/>
                </a:ext>
              </a:extLst>
            </p:cNvPr>
            <p:cNvSpPr txBox="1"/>
            <p:nvPr/>
          </p:nvSpPr>
          <p:spPr>
            <a:xfrm>
              <a:off x="6152373" y="6389776"/>
              <a:ext cx="3208180" cy="1931166"/>
            </a:xfrm>
            <a:prstGeom prst="rect">
              <a:avLst/>
            </a:prstGeom>
            <a:noFill/>
          </p:spPr>
          <p:txBody>
            <a:bodyPr wrap="square" rtlCol="0">
              <a:spAutoFit/>
            </a:bodyPr>
            <a:lstStyle/>
            <a:p>
              <a:r>
                <a:rPr lang="en-US" sz="2000" b="1" dirty="0"/>
                <a:t>Triggers</a:t>
              </a:r>
            </a:p>
            <a:p>
              <a:r>
                <a:rPr lang="en-US" sz="2000" b="1" dirty="0"/>
                <a:t>following digitalization</a:t>
              </a:r>
            </a:p>
          </p:txBody>
        </p:sp>
        <p:sp>
          <p:nvSpPr>
            <p:cNvPr id="19" name="Rectangle 18">
              <a:extLst>
                <a:ext uri="{FF2B5EF4-FFF2-40B4-BE49-F238E27FC236}">
                  <a16:creationId xmlns:a16="http://schemas.microsoft.com/office/drawing/2014/main" id="{5CB366F1-48AA-1E6F-8853-BCE83C5610B0}"/>
                </a:ext>
              </a:extLst>
            </p:cNvPr>
            <p:cNvSpPr/>
            <p:nvPr/>
          </p:nvSpPr>
          <p:spPr>
            <a:xfrm>
              <a:off x="15857850" y="11023477"/>
              <a:ext cx="4294962" cy="221713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Calibri" panose="020F0502020204030204" pitchFamily="34" charset="0"/>
                  <a:cs typeface="Calibri" panose="020F0502020204030204" pitchFamily="34" charset="0"/>
                </a:rPr>
                <a:t>Non-monetary Benefits</a:t>
              </a:r>
            </a:p>
          </p:txBody>
        </p:sp>
        <p:sp>
          <p:nvSpPr>
            <p:cNvPr id="20" name="Rectangle 19">
              <a:extLst>
                <a:ext uri="{FF2B5EF4-FFF2-40B4-BE49-F238E27FC236}">
                  <a16:creationId xmlns:a16="http://schemas.microsoft.com/office/drawing/2014/main" id="{246BB999-8BCB-82B8-D187-A4662E04BB1E}"/>
                </a:ext>
              </a:extLst>
            </p:cNvPr>
            <p:cNvSpPr/>
            <p:nvPr/>
          </p:nvSpPr>
          <p:spPr>
            <a:xfrm>
              <a:off x="9126068" y="2029060"/>
              <a:ext cx="4294960" cy="211672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162774CA-02BE-225E-00DC-DDD094FC1440}"/>
                </a:ext>
              </a:extLst>
            </p:cNvPr>
            <p:cNvSpPr txBox="1"/>
            <p:nvPr/>
          </p:nvSpPr>
          <p:spPr>
            <a:xfrm>
              <a:off x="9811554" y="2214620"/>
              <a:ext cx="3205965" cy="193116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DB Deposit Requirements</a:t>
              </a:r>
            </a:p>
            <a:p>
              <a:r>
                <a:rPr lang="en-US" sz="2000" b="1" dirty="0">
                  <a:solidFill>
                    <a:schemeClr val="accent1"/>
                  </a:solidFill>
                  <a:latin typeface="Calibri" panose="020F0502020204030204" pitchFamily="34" charset="0"/>
                  <a:cs typeface="Calibri" panose="020F0502020204030204" pitchFamily="34" charset="0"/>
                </a:rPr>
                <a:t>[origin]</a:t>
              </a:r>
            </a:p>
          </p:txBody>
        </p:sp>
      </p:grpSp>
      <p:sp>
        <p:nvSpPr>
          <p:cNvPr id="22" name="TextBox 21">
            <a:extLst>
              <a:ext uri="{FF2B5EF4-FFF2-40B4-BE49-F238E27FC236}">
                <a16:creationId xmlns:a16="http://schemas.microsoft.com/office/drawing/2014/main" id="{7EA6DBA3-A32C-47EC-56AA-072C193DB975}"/>
              </a:ext>
            </a:extLst>
          </p:cNvPr>
          <p:cNvSpPr txBox="1"/>
          <p:nvPr/>
        </p:nvSpPr>
        <p:spPr>
          <a:xfrm>
            <a:off x="8878003" y="68372"/>
            <a:ext cx="2402365" cy="1200329"/>
          </a:xfrm>
          <a:prstGeom prst="rect">
            <a:avLst/>
          </a:prstGeom>
          <a:noFill/>
        </p:spPr>
        <p:txBody>
          <a:bodyPr wrap="square" rtlCol="0">
            <a:spAutoFit/>
          </a:bodyPr>
          <a:lstStyle/>
          <a:p>
            <a:r>
              <a:rPr lang="en-US" b="1" dirty="0"/>
              <a:t>Global Multilateral Benefit-Sharing Mechanism GMLBSM</a:t>
            </a:r>
          </a:p>
        </p:txBody>
      </p:sp>
      <p:sp>
        <p:nvSpPr>
          <p:cNvPr id="2" name="TextBox 1">
            <a:extLst>
              <a:ext uri="{FF2B5EF4-FFF2-40B4-BE49-F238E27FC236}">
                <a16:creationId xmlns:a16="http://schemas.microsoft.com/office/drawing/2014/main" id="{2FCB3B7A-D5D1-1515-7E4F-BD3B36F6A794}"/>
              </a:ext>
            </a:extLst>
          </p:cNvPr>
          <p:cNvSpPr txBox="1"/>
          <p:nvPr/>
        </p:nvSpPr>
        <p:spPr>
          <a:xfrm>
            <a:off x="3758141" y="4073355"/>
            <a:ext cx="1254666" cy="923330"/>
          </a:xfrm>
          <a:prstGeom prst="rect">
            <a:avLst/>
          </a:prstGeom>
          <a:noFill/>
        </p:spPr>
        <p:txBody>
          <a:bodyPr wrap="square" rtlCol="0">
            <a:spAutoFit/>
          </a:bodyPr>
          <a:lstStyle/>
          <a:p>
            <a:r>
              <a:rPr lang="en-US" b="1" dirty="0"/>
              <a:t>endemic</a:t>
            </a:r>
          </a:p>
          <a:p>
            <a:r>
              <a:rPr lang="en-US" b="1" dirty="0"/>
              <a:t>species</a:t>
            </a:r>
          </a:p>
          <a:p>
            <a:r>
              <a:rPr lang="en-US" b="1" dirty="0"/>
              <a:t>genes</a:t>
            </a:r>
          </a:p>
        </p:txBody>
      </p:sp>
    </p:spTree>
    <p:extLst>
      <p:ext uri="{BB962C8B-B14F-4D97-AF65-F5344CB8AC3E}">
        <p14:creationId xmlns:p14="http://schemas.microsoft.com/office/powerpoint/2010/main" val="1145708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646970" y="387527"/>
            <a:ext cx="8915399" cy="1299383"/>
          </a:xfrm>
        </p:spPr>
        <p:txBody>
          <a:bodyPr>
            <a:normAutofit fontScale="90000"/>
          </a:bodyPr>
          <a:lstStyle/>
          <a:p>
            <a:r>
              <a:rPr lang="en-US" sz="4000" dirty="0"/>
              <a:t>UN Declaration on the Rights of Indigenous Peoples (UNDRIP)</a:t>
            </a:r>
          </a:p>
        </p:txBody>
      </p:sp>
      <p:sp>
        <p:nvSpPr>
          <p:cNvPr id="4" name="TextBox 3">
            <a:extLst>
              <a:ext uri="{FF2B5EF4-FFF2-40B4-BE49-F238E27FC236}">
                <a16:creationId xmlns:a16="http://schemas.microsoft.com/office/drawing/2014/main" id="{A5D0398A-D652-BA3A-7F01-B5D9FEBD851A}"/>
              </a:ext>
            </a:extLst>
          </p:cNvPr>
          <p:cNvSpPr txBox="1"/>
          <p:nvPr/>
        </p:nvSpPr>
        <p:spPr>
          <a:xfrm>
            <a:off x="2711670" y="2028152"/>
            <a:ext cx="8253248" cy="4154984"/>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Article 31 – Indigenous Peoples have the right to control access to their traditional knowledge and genetic resources</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Genetic resources are not defined in UNDRIP</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Article 31 drafted late in process, by Indigenous negotiators participating in the World Intellectual Property Organization (WIPO IGC) and the CBD</a:t>
            </a:r>
          </a:p>
          <a:p>
            <a:endParaRPr lang="en-US" sz="2400" b="1" dirty="0">
              <a:latin typeface="Calibri" panose="020F0502020204030204" pitchFamily="34" charset="0"/>
              <a:ea typeface="Calibri" panose="020F0502020204030204" pitchFamily="34" charset="0"/>
              <a:cs typeface="Calibri" panose="020F0502020204030204" pitchFamily="34" charset="0"/>
            </a:endParaRPr>
          </a:p>
          <a:p>
            <a:r>
              <a:rPr lang="en-US" sz="2400" b="1" dirty="0">
                <a:latin typeface="Calibri" panose="020F0502020204030204" pitchFamily="34" charset="0"/>
                <a:ea typeface="Calibri" panose="020F0502020204030204" pitchFamily="34" charset="0"/>
                <a:cs typeface="Calibri" panose="020F0502020204030204" pitchFamily="34" charset="0"/>
              </a:rPr>
              <a:t>Understanding of scope of genetic resources the same as in CBD and WIPO IGC.</a:t>
            </a:r>
          </a:p>
        </p:txBody>
      </p:sp>
    </p:spTree>
    <p:extLst>
      <p:ext uri="{BB962C8B-B14F-4D97-AF65-F5344CB8AC3E}">
        <p14:creationId xmlns:p14="http://schemas.microsoft.com/office/powerpoint/2010/main" val="7086424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fontScale="92500"/>
          </a:bodyPr>
          <a:lstStyle/>
          <a:p>
            <a:r>
              <a:rPr lang="en-US" sz="2800" b="1" dirty="0"/>
              <a:t>Means of raising funds (trigger points for obligations)</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4"/>
            <a:ext cx="8915399" cy="536088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endParaRPr lang="en-US" sz="2400" b="1" dirty="0"/>
          </a:p>
          <a:p>
            <a:endParaRPr lang="en-US" sz="2400" b="1" dirty="0"/>
          </a:p>
          <a:p>
            <a:endParaRPr lang="en-US" sz="2800" dirty="0">
              <a:solidFill>
                <a:srgbClr val="222222"/>
              </a:solidFill>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
        <p:nvSpPr>
          <p:cNvPr id="2" name="TextBox 1">
            <a:extLst>
              <a:ext uri="{FF2B5EF4-FFF2-40B4-BE49-F238E27FC236}">
                <a16:creationId xmlns:a16="http://schemas.microsoft.com/office/drawing/2014/main" id="{4601225C-7D89-194D-06CB-41D551736695}"/>
              </a:ext>
            </a:extLst>
          </p:cNvPr>
          <p:cNvSpPr txBox="1"/>
          <p:nvPr/>
        </p:nvSpPr>
        <p:spPr>
          <a:xfrm>
            <a:off x="2336800" y="1517134"/>
            <a:ext cx="7886700" cy="2862322"/>
          </a:xfrm>
          <a:prstGeom prst="rect">
            <a:avLst/>
          </a:prstGeom>
          <a:noFill/>
        </p:spPr>
        <p:txBody>
          <a:bodyPr wrap="square" rtlCol="0">
            <a:spAutoFit/>
          </a:bodyPr>
          <a:lstStyle/>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Several potential trigger points for requiring benefit sharing have been identified:</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License fee at the research level, such as an annual subscription</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Measuring annual commercial benefits from the use of DSI and giving a percentage of that (1%) of the fund</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Taking annual net profits at the corporate level, and requiring 1% to the global biodiversity fund</a:t>
            </a:r>
          </a:p>
        </p:txBody>
      </p:sp>
    </p:spTree>
    <p:extLst>
      <p:ext uri="{BB962C8B-B14F-4D97-AF65-F5344CB8AC3E}">
        <p14:creationId xmlns:p14="http://schemas.microsoft.com/office/powerpoint/2010/main" val="5394452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02CCA22-B5D4-6F25-1B9B-5E5BEBF20382}"/>
              </a:ext>
            </a:extLst>
          </p:cNvPr>
          <p:cNvSpPr/>
          <p:nvPr/>
        </p:nvSpPr>
        <p:spPr>
          <a:xfrm>
            <a:off x="8226404" y="714490"/>
            <a:ext cx="3644900" cy="4272038"/>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3D08CF0-67AB-20ED-C91F-6E0408A011E5}"/>
              </a:ext>
            </a:extLst>
          </p:cNvPr>
          <p:cNvGrpSpPr/>
          <p:nvPr/>
        </p:nvGrpSpPr>
        <p:grpSpPr>
          <a:xfrm>
            <a:off x="1006402" y="368173"/>
            <a:ext cx="10907220" cy="5896519"/>
            <a:chOff x="1807665" y="2029060"/>
            <a:chExt cx="19499983" cy="11211553"/>
          </a:xfrm>
        </p:grpSpPr>
        <p:sp>
          <p:nvSpPr>
            <p:cNvPr id="5" name="TextBox 4">
              <a:extLst>
                <a:ext uri="{FF2B5EF4-FFF2-40B4-BE49-F238E27FC236}">
                  <a16:creationId xmlns:a16="http://schemas.microsoft.com/office/drawing/2014/main" id="{608FA479-2212-9C97-E81E-3FC29B340C13}"/>
                </a:ext>
              </a:extLst>
            </p:cNvPr>
            <p:cNvSpPr txBox="1"/>
            <p:nvPr/>
          </p:nvSpPr>
          <p:spPr>
            <a:xfrm>
              <a:off x="1807665" y="4054417"/>
              <a:ext cx="19499983" cy="1931166"/>
            </a:xfrm>
            <a:prstGeom prst="rect">
              <a:avLst/>
            </a:prstGeom>
            <a:noFill/>
          </p:spPr>
          <p:txBody>
            <a:bodyPr wrap="square" rtlCol="0">
              <a:spAutoFit/>
            </a:bodyPr>
            <a:lstStyle/>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sp>
          <p:nvSpPr>
            <p:cNvPr id="6" name="TextBox 5">
              <a:extLst>
                <a:ext uri="{FF2B5EF4-FFF2-40B4-BE49-F238E27FC236}">
                  <a16:creationId xmlns:a16="http://schemas.microsoft.com/office/drawing/2014/main" id="{B756E8A5-B444-81FA-670D-8E5A5EB0A62E}"/>
                </a:ext>
              </a:extLst>
            </p:cNvPr>
            <p:cNvSpPr txBox="1"/>
            <p:nvPr/>
          </p:nvSpPr>
          <p:spPr>
            <a:xfrm>
              <a:off x="1910644" y="2753256"/>
              <a:ext cx="4156066" cy="760763"/>
            </a:xfrm>
            <a:prstGeom prst="rect">
              <a:avLst/>
            </a:prstGeom>
            <a:noFill/>
          </p:spPr>
          <p:txBody>
            <a:bodyPr wrap="none" rtlCol="0">
              <a:spAutoFit/>
            </a:bodyPr>
            <a:lstStyle/>
            <a:p>
              <a:r>
                <a:rPr lang="en-US" sz="2000" b="1" dirty="0">
                  <a:solidFill>
                    <a:srgbClr val="FF0000"/>
                  </a:solidFill>
                </a:rPr>
                <a:t>Hybrid Approach</a:t>
              </a:r>
            </a:p>
          </p:txBody>
        </p:sp>
        <p:sp>
          <p:nvSpPr>
            <p:cNvPr id="7" name="Rectangle 6">
              <a:extLst>
                <a:ext uri="{FF2B5EF4-FFF2-40B4-BE49-F238E27FC236}">
                  <a16:creationId xmlns:a16="http://schemas.microsoft.com/office/drawing/2014/main" id="{DAE3C490-26AE-7E56-F509-3259AEF146F3}"/>
                </a:ext>
              </a:extLst>
            </p:cNvPr>
            <p:cNvSpPr/>
            <p:nvPr/>
          </p:nvSpPr>
          <p:spPr>
            <a:xfrm>
              <a:off x="1910645" y="4989443"/>
              <a:ext cx="4294961" cy="703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9A95B30F-1382-1143-D6F6-33FD2E747121}"/>
                </a:ext>
              </a:extLst>
            </p:cNvPr>
            <p:cNvSpPr/>
            <p:nvPr/>
          </p:nvSpPr>
          <p:spPr>
            <a:xfrm>
              <a:off x="9122058" y="7583627"/>
              <a:ext cx="4294960" cy="565698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5CF683FC-CD1B-3CDA-F1AA-C57389D03FA2}"/>
                </a:ext>
              </a:extLst>
            </p:cNvPr>
            <p:cNvSpPr/>
            <p:nvPr/>
          </p:nvSpPr>
          <p:spPr>
            <a:xfrm>
              <a:off x="15857850" y="3750365"/>
              <a:ext cx="4294961" cy="70369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0BBC7EA3-2248-6736-AFAC-DD4C7EDFDFD5}"/>
                </a:ext>
              </a:extLst>
            </p:cNvPr>
            <p:cNvSpPr txBox="1"/>
            <p:nvPr/>
          </p:nvSpPr>
          <p:spPr>
            <a:xfrm>
              <a:off x="1910644" y="3444301"/>
              <a:ext cx="4092590" cy="1345964"/>
            </a:xfrm>
            <a:prstGeom prst="rect">
              <a:avLst/>
            </a:prstGeom>
            <a:noFill/>
          </p:spPr>
          <p:txBody>
            <a:bodyPr wrap="square" rtlCol="0">
              <a:spAutoFit/>
            </a:bodyPr>
            <a:lstStyle/>
            <a:p>
              <a:r>
                <a:rPr lang="en-US" sz="2000" b="1" dirty="0"/>
                <a:t>Nagoya</a:t>
              </a:r>
              <a:br>
                <a:rPr lang="en-US" sz="2000" b="1" dirty="0"/>
              </a:br>
              <a:r>
                <a:rPr lang="en-US" sz="2000" b="1" dirty="0">
                  <a:latin typeface="Calibri" panose="020F0502020204030204" pitchFamily="34" charset="0"/>
                  <a:cs typeface="Calibri" panose="020F0502020204030204" pitchFamily="34" charset="0"/>
                </a:rPr>
                <a:t>FPIC</a:t>
              </a:r>
              <a:r>
                <a:rPr lang="en-US" sz="2000" b="1" dirty="0"/>
                <a:t> &amp; MAT</a:t>
              </a:r>
            </a:p>
          </p:txBody>
        </p:sp>
        <p:sp>
          <p:nvSpPr>
            <p:cNvPr id="11" name="Rectangle 10">
              <a:extLst>
                <a:ext uri="{FF2B5EF4-FFF2-40B4-BE49-F238E27FC236}">
                  <a16:creationId xmlns:a16="http://schemas.microsoft.com/office/drawing/2014/main" id="{33656150-03A5-041E-733F-494A8D325F16}"/>
                </a:ext>
              </a:extLst>
            </p:cNvPr>
            <p:cNvSpPr/>
            <p:nvPr/>
          </p:nvSpPr>
          <p:spPr>
            <a:xfrm>
              <a:off x="9122058" y="4140953"/>
              <a:ext cx="4294960" cy="3101568"/>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316B9BE0-2ED4-B618-654C-BF8E14871D84}"/>
                </a:ext>
              </a:extLst>
            </p:cNvPr>
            <p:cNvSpPr txBox="1"/>
            <p:nvPr/>
          </p:nvSpPr>
          <p:spPr>
            <a:xfrm>
              <a:off x="9794967" y="4433555"/>
              <a:ext cx="3326589" cy="2516367"/>
            </a:xfrm>
            <a:prstGeom prst="rect">
              <a:avLst/>
            </a:prstGeom>
            <a:noFill/>
          </p:spPr>
          <p:txBody>
            <a:bodyPr wrap="square" rtlCol="0">
              <a:spAutoFit/>
            </a:bodyPr>
            <a:lstStyle/>
            <a:p>
              <a:r>
                <a:rPr lang="en-US" sz="2000" b="1" dirty="0">
                  <a:solidFill>
                    <a:srgbClr val="C00000"/>
                  </a:solidFill>
                  <a:latin typeface="Calibri" panose="020F0502020204030204" pitchFamily="34" charset="0"/>
                  <a:cs typeface="Calibri" panose="020F0502020204030204" pitchFamily="34" charset="0"/>
                </a:rPr>
                <a:t>Principles of data governance (ORDG)</a:t>
              </a:r>
              <a:endParaRPr lang="en-US" sz="2000" dirty="0">
                <a:solidFill>
                  <a:schemeClr val="bg1"/>
                </a:solidFill>
              </a:endParaRPr>
            </a:p>
          </p:txBody>
        </p:sp>
        <p:sp>
          <p:nvSpPr>
            <p:cNvPr id="13" name="TextBox 12">
              <a:extLst>
                <a:ext uri="{FF2B5EF4-FFF2-40B4-BE49-F238E27FC236}">
                  <a16:creationId xmlns:a16="http://schemas.microsoft.com/office/drawing/2014/main" id="{4FD37713-802B-2A6D-8AD8-A7BDDD9DB945}"/>
                </a:ext>
              </a:extLst>
            </p:cNvPr>
            <p:cNvSpPr txBox="1"/>
            <p:nvPr/>
          </p:nvSpPr>
          <p:spPr>
            <a:xfrm>
              <a:off x="9255900" y="7798236"/>
              <a:ext cx="4161118"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Raising funds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Researchers </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1% on commercial sales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Voluntary contributions</a:t>
              </a:r>
            </a:p>
          </p:txBody>
        </p:sp>
        <p:cxnSp>
          <p:nvCxnSpPr>
            <p:cNvPr id="14" name="Straight Arrow Connector 13">
              <a:extLst>
                <a:ext uri="{FF2B5EF4-FFF2-40B4-BE49-F238E27FC236}">
                  <a16:creationId xmlns:a16="http://schemas.microsoft.com/office/drawing/2014/main" id="{83927099-93E9-B037-0A05-2E1EBD17434A}"/>
                </a:ext>
              </a:extLst>
            </p:cNvPr>
            <p:cNvCxnSpPr>
              <a:cxnSpLocks/>
            </p:cNvCxnSpPr>
            <p:nvPr/>
          </p:nvCxnSpPr>
          <p:spPr>
            <a:xfrm flipV="1">
              <a:off x="13656365" y="3750365"/>
              <a:ext cx="1835426" cy="42605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F62DF3-0D80-8E7D-4D94-0634E57BD870}"/>
                </a:ext>
              </a:extLst>
            </p:cNvPr>
            <p:cNvSpPr txBox="1"/>
            <p:nvPr/>
          </p:nvSpPr>
          <p:spPr>
            <a:xfrm>
              <a:off x="15982133" y="4526033"/>
              <a:ext cx="3983349"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Funds distributed as projects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F&amp;E IP &amp; LC Participation in Governance</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Fair distribution </a:t>
              </a:r>
            </a:p>
            <a:p>
              <a:r>
                <a:rPr lang="en-US" sz="2000" b="1" dirty="0">
                  <a:solidFill>
                    <a:schemeClr val="accent1"/>
                  </a:solidFill>
                  <a:latin typeface="Calibri" panose="020F0502020204030204" pitchFamily="34" charset="0"/>
                  <a:cs typeface="Calibri" panose="020F0502020204030204" pitchFamily="34" charset="0"/>
                </a:rPr>
                <a:t>of projects</a:t>
              </a:r>
            </a:p>
          </p:txBody>
        </p:sp>
        <p:sp>
          <p:nvSpPr>
            <p:cNvPr id="16" name="TextBox 15">
              <a:extLst>
                <a:ext uri="{FF2B5EF4-FFF2-40B4-BE49-F238E27FC236}">
                  <a16:creationId xmlns:a16="http://schemas.microsoft.com/office/drawing/2014/main" id="{3085A45F-EAF5-6666-A3F8-30FC382FB7EC}"/>
                </a:ext>
              </a:extLst>
            </p:cNvPr>
            <p:cNvSpPr txBox="1"/>
            <p:nvPr/>
          </p:nvSpPr>
          <p:spPr>
            <a:xfrm>
              <a:off x="2398290" y="5691740"/>
              <a:ext cx="3319670" cy="5442376"/>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New genetic materials acquired from IP or LC territories or collections form these lands under Nagoya</a:t>
              </a:r>
            </a:p>
          </p:txBody>
        </p:sp>
        <p:cxnSp>
          <p:nvCxnSpPr>
            <p:cNvPr id="17" name="Straight Arrow Connector 16">
              <a:extLst>
                <a:ext uri="{FF2B5EF4-FFF2-40B4-BE49-F238E27FC236}">
                  <a16:creationId xmlns:a16="http://schemas.microsoft.com/office/drawing/2014/main" id="{DF34BF52-D8C2-CBAF-4FF9-111681C4E5B0}"/>
                </a:ext>
              </a:extLst>
            </p:cNvPr>
            <p:cNvCxnSpPr>
              <a:cxnSpLocks/>
            </p:cNvCxnSpPr>
            <p:nvPr/>
          </p:nvCxnSpPr>
          <p:spPr>
            <a:xfrm flipH="1">
              <a:off x="6205606" y="8806070"/>
              <a:ext cx="2769027"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52AFE709-E688-B242-7801-2F086CD1D7DA}"/>
                </a:ext>
              </a:extLst>
            </p:cNvPr>
            <p:cNvSpPr txBox="1"/>
            <p:nvPr/>
          </p:nvSpPr>
          <p:spPr>
            <a:xfrm>
              <a:off x="6152373" y="6389776"/>
              <a:ext cx="3208180" cy="1931166"/>
            </a:xfrm>
            <a:prstGeom prst="rect">
              <a:avLst/>
            </a:prstGeom>
            <a:noFill/>
          </p:spPr>
          <p:txBody>
            <a:bodyPr wrap="square" rtlCol="0">
              <a:spAutoFit/>
            </a:bodyPr>
            <a:lstStyle/>
            <a:p>
              <a:r>
                <a:rPr lang="en-US" sz="2000" b="1" dirty="0"/>
                <a:t>Triggers</a:t>
              </a:r>
            </a:p>
            <a:p>
              <a:r>
                <a:rPr lang="en-US" sz="2000" b="1" dirty="0"/>
                <a:t>following digitalization</a:t>
              </a:r>
            </a:p>
          </p:txBody>
        </p:sp>
        <p:sp>
          <p:nvSpPr>
            <p:cNvPr id="19" name="Rectangle 18">
              <a:extLst>
                <a:ext uri="{FF2B5EF4-FFF2-40B4-BE49-F238E27FC236}">
                  <a16:creationId xmlns:a16="http://schemas.microsoft.com/office/drawing/2014/main" id="{5CB366F1-48AA-1E6F-8853-BCE83C5610B0}"/>
                </a:ext>
              </a:extLst>
            </p:cNvPr>
            <p:cNvSpPr/>
            <p:nvPr/>
          </p:nvSpPr>
          <p:spPr>
            <a:xfrm>
              <a:off x="15857850" y="11023477"/>
              <a:ext cx="4294962" cy="221713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Calibri" panose="020F0502020204030204" pitchFamily="34" charset="0"/>
                  <a:cs typeface="Calibri" panose="020F0502020204030204" pitchFamily="34" charset="0"/>
                </a:rPr>
                <a:t>Non-monetary Benefits</a:t>
              </a:r>
            </a:p>
          </p:txBody>
        </p:sp>
        <p:sp>
          <p:nvSpPr>
            <p:cNvPr id="20" name="Rectangle 19">
              <a:extLst>
                <a:ext uri="{FF2B5EF4-FFF2-40B4-BE49-F238E27FC236}">
                  <a16:creationId xmlns:a16="http://schemas.microsoft.com/office/drawing/2014/main" id="{246BB999-8BCB-82B8-D187-A4662E04BB1E}"/>
                </a:ext>
              </a:extLst>
            </p:cNvPr>
            <p:cNvSpPr/>
            <p:nvPr/>
          </p:nvSpPr>
          <p:spPr>
            <a:xfrm>
              <a:off x="9126068" y="2029060"/>
              <a:ext cx="4294960" cy="211672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162774CA-02BE-225E-00DC-DDD094FC1440}"/>
                </a:ext>
              </a:extLst>
            </p:cNvPr>
            <p:cNvSpPr txBox="1"/>
            <p:nvPr/>
          </p:nvSpPr>
          <p:spPr>
            <a:xfrm>
              <a:off x="9811554" y="2214620"/>
              <a:ext cx="3205965" cy="193116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DB Deposit Requirements</a:t>
              </a:r>
            </a:p>
            <a:p>
              <a:r>
                <a:rPr lang="en-US" sz="2000" b="1" dirty="0">
                  <a:solidFill>
                    <a:schemeClr val="accent1"/>
                  </a:solidFill>
                  <a:latin typeface="Calibri" panose="020F0502020204030204" pitchFamily="34" charset="0"/>
                  <a:cs typeface="Calibri" panose="020F0502020204030204" pitchFamily="34" charset="0"/>
                </a:rPr>
                <a:t>[origin]</a:t>
              </a:r>
            </a:p>
          </p:txBody>
        </p:sp>
      </p:grpSp>
      <p:sp>
        <p:nvSpPr>
          <p:cNvPr id="22" name="TextBox 21">
            <a:extLst>
              <a:ext uri="{FF2B5EF4-FFF2-40B4-BE49-F238E27FC236}">
                <a16:creationId xmlns:a16="http://schemas.microsoft.com/office/drawing/2014/main" id="{7EA6DBA3-A32C-47EC-56AA-072C193DB975}"/>
              </a:ext>
            </a:extLst>
          </p:cNvPr>
          <p:cNvSpPr txBox="1"/>
          <p:nvPr/>
        </p:nvSpPr>
        <p:spPr>
          <a:xfrm>
            <a:off x="8878003" y="68372"/>
            <a:ext cx="2402365" cy="1200329"/>
          </a:xfrm>
          <a:prstGeom prst="rect">
            <a:avLst/>
          </a:prstGeom>
          <a:noFill/>
        </p:spPr>
        <p:txBody>
          <a:bodyPr wrap="square" rtlCol="0">
            <a:spAutoFit/>
          </a:bodyPr>
          <a:lstStyle/>
          <a:p>
            <a:r>
              <a:rPr lang="en-US" b="1" dirty="0"/>
              <a:t>Global Multilateral Benefit-Sharing Mechanism GMLBSM</a:t>
            </a:r>
          </a:p>
        </p:txBody>
      </p:sp>
      <p:sp>
        <p:nvSpPr>
          <p:cNvPr id="2" name="TextBox 1">
            <a:extLst>
              <a:ext uri="{FF2B5EF4-FFF2-40B4-BE49-F238E27FC236}">
                <a16:creationId xmlns:a16="http://schemas.microsoft.com/office/drawing/2014/main" id="{2FCB3B7A-D5D1-1515-7E4F-BD3B36F6A794}"/>
              </a:ext>
            </a:extLst>
          </p:cNvPr>
          <p:cNvSpPr txBox="1"/>
          <p:nvPr/>
        </p:nvSpPr>
        <p:spPr>
          <a:xfrm>
            <a:off x="3758141" y="4073355"/>
            <a:ext cx="1254666" cy="923330"/>
          </a:xfrm>
          <a:prstGeom prst="rect">
            <a:avLst/>
          </a:prstGeom>
          <a:noFill/>
        </p:spPr>
        <p:txBody>
          <a:bodyPr wrap="square" rtlCol="0">
            <a:spAutoFit/>
          </a:bodyPr>
          <a:lstStyle/>
          <a:p>
            <a:r>
              <a:rPr lang="en-US" b="1" dirty="0"/>
              <a:t>endemic</a:t>
            </a:r>
          </a:p>
          <a:p>
            <a:r>
              <a:rPr lang="en-US" b="1" dirty="0"/>
              <a:t>species</a:t>
            </a:r>
          </a:p>
          <a:p>
            <a:r>
              <a:rPr lang="en-US" b="1" dirty="0"/>
              <a:t>genes</a:t>
            </a:r>
          </a:p>
        </p:txBody>
      </p:sp>
    </p:spTree>
    <p:extLst>
      <p:ext uri="{BB962C8B-B14F-4D97-AF65-F5344CB8AC3E}">
        <p14:creationId xmlns:p14="http://schemas.microsoft.com/office/powerpoint/2010/main" val="4011408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a:bodyPr>
          <a:lstStyle/>
          <a:p>
            <a:r>
              <a:rPr lang="en-US" sz="2800" b="1" dirty="0"/>
              <a:t>Governance of the Mechanism</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4"/>
            <a:ext cx="8915399" cy="536088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endParaRPr lang="en-US" sz="2400" b="1" dirty="0"/>
          </a:p>
          <a:p>
            <a:endParaRPr lang="en-US" sz="2400" b="1" dirty="0"/>
          </a:p>
          <a:p>
            <a:endParaRPr lang="en-US" sz="2800" dirty="0">
              <a:solidFill>
                <a:srgbClr val="222222"/>
              </a:solidFill>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
        <p:nvSpPr>
          <p:cNvPr id="2" name="TextBox 1">
            <a:extLst>
              <a:ext uri="{FF2B5EF4-FFF2-40B4-BE49-F238E27FC236}">
                <a16:creationId xmlns:a16="http://schemas.microsoft.com/office/drawing/2014/main" id="{4601225C-7D89-194D-06CB-41D551736695}"/>
              </a:ext>
            </a:extLst>
          </p:cNvPr>
          <p:cNvSpPr txBox="1"/>
          <p:nvPr/>
        </p:nvSpPr>
        <p:spPr>
          <a:xfrm>
            <a:off x="2336800" y="1517134"/>
            <a:ext cx="7886700" cy="4524315"/>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Governance of the Mechanism (overall system, including funding and data)</a:t>
            </a:r>
          </a:p>
          <a:p>
            <a:r>
              <a:rPr lang="en-US" dirty="0">
                <a:latin typeface="Calibri" panose="020F0502020204030204" pitchFamily="34" charset="0"/>
                <a:ea typeface="Calibri" panose="020F0502020204030204" pitchFamily="34" charset="0"/>
                <a:cs typeface="Calibri" panose="020F0502020204030204" pitchFamily="34" charset="0"/>
              </a:rPr>
              <a:t>Governance of the Fund (criteria, allocation, distribution of project money)</a:t>
            </a:r>
          </a:p>
          <a:p>
            <a:r>
              <a:rPr lang="en-US" dirty="0">
                <a:latin typeface="Calibri" panose="020F0502020204030204" pitchFamily="34" charset="0"/>
                <a:ea typeface="Calibri" panose="020F0502020204030204" pitchFamily="34" charset="0"/>
                <a:cs typeface="Calibri" panose="020F0502020204030204" pitchFamily="34" charset="0"/>
              </a:rPr>
              <a:t>Governance of data (ORDG)</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May or may not be merged into single governance system, or kept separate</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Permanent members with equal status</a:t>
            </a:r>
          </a:p>
          <a:p>
            <a:r>
              <a:rPr lang="en-US" dirty="0">
                <a:latin typeface="Calibri" panose="020F0502020204030204" pitchFamily="34" charset="0"/>
                <a:ea typeface="Calibri" panose="020F0502020204030204" pitchFamily="34" charset="0"/>
                <a:cs typeface="Calibri" panose="020F0502020204030204" pitchFamily="34" charset="0"/>
              </a:rPr>
              <a:t>Permanent members with different status, for example:</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Observers with equal rights to speak or intervene and participation decisions</a:t>
            </a:r>
          </a:p>
          <a:p>
            <a:r>
              <a:rPr lang="en-US" dirty="0">
                <a:latin typeface="Calibri" panose="020F0502020204030204" pitchFamily="34" charset="0"/>
                <a:ea typeface="Calibri" panose="020F0502020204030204" pitchFamily="34" charset="0"/>
                <a:cs typeface="Calibri" panose="020F0502020204030204" pitchFamily="34" charset="0"/>
              </a:rPr>
              <a:t>Observers as observers with rights to speak or intervene, but not to take decisions</a:t>
            </a:r>
          </a:p>
          <a:p>
            <a:r>
              <a:rPr lang="en-US" dirty="0">
                <a:latin typeface="Calibri" panose="020F0502020204030204" pitchFamily="34" charset="0"/>
                <a:ea typeface="Calibri" panose="020F0502020204030204" pitchFamily="34" charset="0"/>
                <a:cs typeface="Calibri" panose="020F0502020204030204" pitchFamily="34" charset="0"/>
              </a:rPr>
              <a:t>Observers as observers without rights to speak or intervene</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Roles may also depend on the size of the Governance committee: large size could mean representation from all regions of the world, a small size (usual) would mean fewer and perhaps rotating membership</a:t>
            </a:r>
          </a:p>
        </p:txBody>
      </p:sp>
    </p:spTree>
    <p:extLst>
      <p:ext uri="{BB962C8B-B14F-4D97-AF65-F5344CB8AC3E}">
        <p14:creationId xmlns:p14="http://schemas.microsoft.com/office/powerpoint/2010/main" val="268912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02CCA22-B5D4-6F25-1B9B-5E5BEBF20382}"/>
              </a:ext>
            </a:extLst>
          </p:cNvPr>
          <p:cNvSpPr/>
          <p:nvPr/>
        </p:nvSpPr>
        <p:spPr>
          <a:xfrm>
            <a:off x="8492067" y="4618567"/>
            <a:ext cx="3119966" cy="2120900"/>
          </a:xfrm>
          <a:prstGeom prst="ellipse">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3D08CF0-67AB-20ED-C91F-6E0408A011E5}"/>
              </a:ext>
            </a:extLst>
          </p:cNvPr>
          <p:cNvGrpSpPr/>
          <p:nvPr/>
        </p:nvGrpSpPr>
        <p:grpSpPr>
          <a:xfrm>
            <a:off x="1019102" y="363940"/>
            <a:ext cx="10907220" cy="5896519"/>
            <a:chOff x="1807665" y="2029060"/>
            <a:chExt cx="19499983" cy="11211553"/>
          </a:xfrm>
        </p:grpSpPr>
        <p:sp>
          <p:nvSpPr>
            <p:cNvPr id="5" name="TextBox 4">
              <a:extLst>
                <a:ext uri="{FF2B5EF4-FFF2-40B4-BE49-F238E27FC236}">
                  <a16:creationId xmlns:a16="http://schemas.microsoft.com/office/drawing/2014/main" id="{608FA479-2212-9C97-E81E-3FC29B340C13}"/>
                </a:ext>
              </a:extLst>
            </p:cNvPr>
            <p:cNvSpPr txBox="1"/>
            <p:nvPr/>
          </p:nvSpPr>
          <p:spPr>
            <a:xfrm>
              <a:off x="1807665" y="4054417"/>
              <a:ext cx="19499983" cy="1931166"/>
            </a:xfrm>
            <a:prstGeom prst="rect">
              <a:avLst/>
            </a:prstGeom>
            <a:noFill/>
          </p:spPr>
          <p:txBody>
            <a:bodyPr wrap="square" rtlCol="0">
              <a:spAutoFit/>
            </a:bodyPr>
            <a:lstStyle/>
            <a:p>
              <a:endParaRPr lang="en-US" sz="2000" dirty="0">
                <a:solidFill>
                  <a:srgbClr val="0070C0"/>
                </a:solidFill>
              </a:endParaRPr>
            </a:p>
            <a:p>
              <a:endParaRPr lang="en-US" sz="2000" dirty="0">
                <a:solidFill>
                  <a:srgbClr val="0070C0"/>
                </a:solidFill>
              </a:endParaRPr>
            </a:p>
            <a:p>
              <a:endParaRPr lang="en-US" sz="2000" dirty="0">
                <a:solidFill>
                  <a:srgbClr val="0070C0"/>
                </a:solidFill>
              </a:endParaRPr>
            </a:p>
          </p:txBody>
        </p:sp>
        <p:sp>
          <p:nvSpPr>
            <p:cNvPr id="6" name="TextBox 5">
              <a:extLst>
                <a:ext uri="{FF2B5EF4-FFF2-40B4-BE49-F238E27FC236}">
                  <a16:creationId xmlns:a16="http://schemas.microsoft.com/office/drawing/2014/main" id="{B756E8A5-B444-81FA-670D-8E5A5EB0A62E}"/>
                </a:ext>
              </a:extLst>
            </p:cNvPr>
            <p:cNvSpPr txBox="1"/>
            <p:nvPr/>
          </p:nvSpPr>
          <p:spPr>
            <a:xfrm>
              <a:off x="1910644" y="2753256"/>
              <a:ext cx="4156066" cy="760763"/>
            </a:xfrm>
            <a:prstGeom prst="rect">
              <a:avLst/>
            </a:prstGeom>
            <a:noFill/>
          </p:spPr>
          <p:txBody>
            <a:bodyPr wrap="none" rtlCol="0">
              <a:spAutoFit/>
            </a:bodyPr>
            <a:lstStyle/>
            <a:p>
              <a:r>
                <a:rPr lang="en-US" sz="2000" b="1" dirty="0">
                  <a:solidFill>
                    <a:srgbClr val="FF0000"/>
                  </a:solidFill>
                </a:rPr>
                <a:t>Hybrid Approach</a:t>
              </a:r>
            </a:p>
          </p:txBody>
        </p:sp>
        <p:sp>
          <p:nvSpPr>
            <p:cNvPr id="7" name="Rectangle 6">
              <a:extLst>
                <a:ext uri="{FF2B5EF4-FFF2-40B4-BE49-F238E27FC236}">
                  <a16:creationId xmlns:a16="http://schemas.microsoft.com/office/drawing/2014/main" id="{DAE3C490-26AE-7E56-F509-3259AEF146F3}"/>
                </a:ext>
              </a:extLst>
            </p:cNvPr>
            <p:cNvSpPr/>
            <p:nvPr/>
          </p:nvSpPr>
          <p:spPr>
            <a:xfrm>
              <a:off x="1910645" y="4989443"/>
              <a:ext cx="4294961" cy="7036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9A95B30F-1382-1143-D6F6-33FD2E747121}"/>
                </a:ext>
              </a:extLst>
            </p:cNvPr>
            <p:cNvSpPr/>
            <p:nvPr/>
          </p:nvSpPr>
          <p:spPr>
            <a:xfrm>
              <a:off x="9122058" y="7583627"/>
              <a:ext cx="4294960" cy="565698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Rectangle 8">
              <a:extLst>
                <a:ext uri="{FF2B5EF4-FFF2-40B4-BE49-F238E27FC236}">
                  <a16:creationId xmlns:a16="http://schemas.microsoft.com/office/drawing/2014/main" id="{5CF683FC-CD1B-3CDA-F1AA-C57389D03FA2}"/>
                </a:ext>
              </a:extLst>
            </p:cNvPr>
            <p:cNvSpPr/>
            <p:nvPr/>
          </p:nvSpPr>
          <p:spPr>
            <a:xfrm>
              <a:off x="15857850" y="3750365"/>
              <a:ext cx="4294961" cy="703690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0BBC7EA3-2248-6736-AFAC-DD4C7EDFDFD5}"/>
                </a:ext>
              </a:extLst>
            </p:cNvPr>
            <p:cNvSpPr txBox="1"/>
            <p:nvPr/>
          </p:nvSpPr>
          <p:spPr>
            <a:xfrm>
              <a:off x="1910644" y="3444301"/>
              <a:ext cx="4092590" cy="1345964"/>
            </a:xfrm>
            <a:prstGeom prst="rect">
              <a:avLst/>
            </a:prstGeom>
            <a:noFill/>
          </p:spPr>
          <p:txBody>
            <a:bodyPr wrap="square" rtlCol="0">
              <a:spAutoFit/>
            </a:bodyPr>
            <a:lstStyle/>
            <a:p>
              <a:r>
                <a:rPr lang="en-US" sz="2000" b="1" dirty="0"/>
                <a:t>Nagoya</a:t>
              </a:r>
              <a:br>
                <a:rPr lang="en-US" sz="2000" b="1" dirty="0"/>
              </a:br>
              <a:r>
                <a:rPr lang="en-US" sz="2000" b="1" dirty="0">
                  <a:latin typeface="Calibri" panose="020F0502020204030204" pitchFamily="34" charset="0"/>
                  <a:cs typeface="Calibri" panose="020F0502020204030204" pitchFamily="34" charset="0"/>
                </a:rPr>
                <a:t>FPIC</a:t>
              </a:r>
              <a:r>
                <a:rPr lang="en-US" sz="2000" b="1" dirty="0"/>
                <a:t> &amp; MAT</a:t>
              </a:r>
            </a:p>
          </p:txBody>
        </p:sp>
        <p:sp>
          <p:nvSpPr>
            <p:cNvPr id="11" name="Rectangle 10">
              <a:extLst>
                <a:ext uri="{FF2B5EF4-FFF2-40B4-BE49-F238E27FC236}">
                  <a16:creationId xmlns:a16="http://schemas.microsoft.com/office/drawing/2014/main" id="{33656150-03A5-041E-733F-494A8D325F16}"/>
                </a:ext>
              </a:extLst>
            </p:cNvPr>
            <p:cNvSpPr/>
            <p:nvPr/>
          </p:nvSpPr>
          <p:spPr>
            <a:xfrm>
              <a:off x="9122058" y="4140953"/>
              <a:ext cx="4294960" cy="3101568"/>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316B9BE0-2ED4-B618-654C-BF8E14871D84}"/>
                </a:ext>
              </a:extLst>
            </p:cNvPr>
            <p:cNvSpPr txBox="1"/>
            <p:nvPr/>
          </p:nvSpPr>
          <p:spPr>
            <a:xfrm>
              <a:off x="9794967" y="4433555"/>
              <a:ext cx="3326589" cy="2516367"/>
            </a:xfrm>
            <a:prstGeom prst="rect">
              <a:avLst/>
            </a:prstGeom>
            <a:noFill/>
          </p:spPr>
          <p:txBody>
            <a:bodyPr wrap="square" rtlCol="0">
              <a:spAutoFit/>
            </a:bodyPr>
            <a:lstStyle/>
            <a:p>
              <a:r>
                <a:rPr lang="en-US" sz="2000" b="1" dirty="0">
                  <a:solidFill>
                    <a:srgbClr val="C00000"/>
                  </a:solidFill>
                  <a:latin typeface="Calibri" panose="020F0502020204030204" pitchFamily="34" charset="0"/>
                  <a:cs typeface="Calibri" panose="020F0502020204030204" pitchFamily="34" charset="0"/>
                </a:rPr>
                <a:t>Principles of data governance (ORDG)</a:t>
              </a:r>
              <a:endParaRPr lang="en-US" sz="2000" dirty="0">
                <a:solidFill>
                  <a:schemeClr val="bg1"/>
                </a:solidFill>
              </a:endParaRPr>
            </a:p>
          </p:txBody>
        </p:sp>
        <p:sp>
          <p:nvSpPr>
            <p:cNvPr id="13" name="TextBox 12">
              <a:extLst>
                <a:ext uri="{FF2B5EF4-FFF2-40B4-BE49-F238E27FC236}">
                  <a16:creationId xmlns:a16="http://schemas.microsoft.com/office/drawing/2014/main" id="{4FD37713-802B-2A6D-8AD8-A7BDDD9DB945}"/>
                </a:ext>
              </a:extLst>
            </p:cNvPr>
            <p:cNvSpPr txBox="1"/>
            <p:nvPr/>
          </p:nvSpPr>
          <p:spPr>
            <a:xfrm>
              <a:off x="9255900" y="7798236"/>
              <a:ext cx="4161118"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Raising funds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Researchers </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1% on commercial sales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Voluntary contributions</a:t>
              </a:r>
            </a:p>
          </p:txBody>
        </p:sp>
        <p:cxnSp>
          <p:nvCxnSpPr>
            <p:cNvPr id="14" name="Straight Arrow Connector 13">
              <a:extLst>
                <a:ext uri="{FF2B5EF4-FFF2-40B4-BE49-F238E27FC236}">
                  <a16:creationId xmlns:a16="http://schemas.microsoft.com/office/drawing/2014/main" id="{83927099-93E9-B037-0A05-2E1EBD17434A}"/>
                </a:ext>
              </a:extLst>
            </p:cNvPr>
            <p:cNvCxnSpPr>
              <a:cxnSpLocks/>
            </p:cNvCxnSpPr>
            <p:nvPr/>
          </p:nvCxnSpPr>
          <p:spPr>
            <a:xfrm flipV="1">
              <a:off x="13656365" y="3750365"/>
              <a:ext cx="1835426" cy="42605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BF62DF3-0D80-8E7D-4D94-0634E57BD870}"/>
                </a:ext>
              </a:extLst>
            </p:cNvPr>
            <p:cNvSpPr txBox="1"/>
            <p:nvPr/>
          </p:nvSpPr>
          <p:spPr>
            <a:xfrm>
              <a:off x="15982133" y="4526033"/>
              <a:ext cx="3983349" cy="544237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Funds distributed as projects</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F&amp;E IP &amp; LC Participation in Governance</a:t>
              </a:r>
            </a:p>
            <a:p>
              <a:endParaRPr lang="en-US" sz="2000" b="1" dirty="0">
                <a:solidFill>
                  <a:schemeClr val="accent1"/>
                </a:solidFill>
                <a:latin typeface="Calibri" panose="020F0502020204030204" pitchFamily="34" charset="0"/>
                <a:cs typeface="Calibri" panose="020F0502020204030204" pitchFamily="34" charset="0"/>
              </a:endParaRPr>
            </a:p>
            <a:p>
              <a:r>
                <a:rPr lang="en-US" sz="2000" b="1" dirty="0">
                  <a:solidFill>
                    <a:schemeClr val="accent1"/>
                  </a:solidFill>
                  <a:latin typeface="Calibri" panose="020F0502020204030204" pitchFamily="34" charset="0"/>
                  <a:cs typeface="Calibri" panose="020F0502020204030204" pitchFamily="34" charset="0"/>
                </a:rPr>
                <a:t>Fair distribution </a:t>
              </a:r>
            </a:p>
            <a:p>
              <a:r>
                <a:rPr lang="en-US" sz="2000" b="1" dirty="0">
                  <a:solidFill>
                    <a:schemeClr val="accent1"/>
                  </a:solidFill>
                  <a:latin typeface="Calibri" panose="020F0502020204030204" pitchFamily="34" charset="0"/>
                  <a:cs typeface="Calibri" panose="020F0502020204030204" pitchFamily="34" charset="0"/>
                </a:rPr>
                <a:t>of projects</a:t>
              </a:r>
            </a:p>
          </p:txBody>
        </p:sp>
        <p:sp>
          <p:nvSpPr>
            <p:cNvPr id="16" name="TextBox 15">
              <a:extLst>
                <a:ext uri="{FF2B5EF4-FFF2-40B4-BE49-F238E27FC236}">
                  <a16:creationId xmlns:a16="http://schemas.microsoft.com/office/drawing/2014/main" id="{3085A45F-EAF5-6666-A3F8-30FC382FB7EC}"/>
                </a:ext>
              </a:extLst>
            </p:cNvPr>
            <p:cNvSpPr txBox="1"/>
            <p:nvPr/>
          </p:nvSpPr>
          <p:spPr>
            <a:xfrm>
              <a:off x="2398290" y="5691740"/>
              <a:ext cx="3319670" cy="5442376"/>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New genetic materials acquired from IP or LC territories or collections form these lands under Nagoya</a:t>
              </a:r>
            </a:p>
          </p:txBody>
        </p:sp>
        <p:cxnSp>
          <p:nvCxnSpPr>
            <p:cNvPr id="17" name="Straight Arrow Connector 16">
              <a:extLst>
                <a:ext uri="{FF2B5EF4-FFF2-40B4-BE49-F238E27FC236}">
                  <a16:creationId xmlns:a16="http://schemas.microsoft.com/office/drawing/2014/main" id="{DF34BF52-D8C2-CBAF-4FF9-111681C4E5B0}"/>
                </a:ext>
              </a:extLst>
            </p:cNvPr>
            <p:cNvCxnSpPr>
              <a:cxnSpLocks/>
            </p:cNvCxnSpPr>
            <p:nvPr/>
          </p:nvCxnSpPr>
          <p:spPr>
            <a:xfrm flipH="1">
              <a:off x="6205606" y="8806070"/>
              <a:ext cx="2769027" cy="0"/>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sp>
          <p:nvSpPr>
            <p:cNvPr id="18" name="TextBox 17">
              <a:extLst>
                <a:ext uri="{FF2B5EF4-FFF2-40B4-BE49-F238E27FC236}">
                  <a16:creationId xmlns:a16="http://schemas.microsoft.com/office/drawing/2014/main" id="{52AFE709-E688-B242-7801-2F086CD1D7DA}"/>
                </a:ext>
              </a:extLst>
            </p:cNvPr>
            <p:cNvSpPr txBox="1"/>
            <p:nvPr/>
          </p:nvSpPr>
          <p:spPr>
            <a:xfrm>
              <a:off x="6152373" y="6389776"/>
              <a:ext cx="3208180" cy="1931166"/>
            </a:xfrm>
            <a:prstGeom prst="rect">
              <a:avLst/>
            </a:prstGeom>
            <a:noFill/>
          </p:spPr>
          <p:txBody>
            <a:bodyPr wrap="square" rtlCol="0">
              <a:spAutoFit/>
            </a:bodyPr>
            <a:lstStyle/>
            <a:p>
              <a:r>
                <a:rPr lang="en-US" sz="2000" b="1" dirty="0"/>
                <a:t>Triggers</a:t>
              </a:r>
            </a:p>
            <a:p>
              <a:r>
                <a:rPr lang="en-US" sz="2000" b="1" dirty="0"/>
                <a:t>following digitalization</a:t>
              </a:r>
            </a:p>
          </p:txBody>
        </p:sp>
        <p:sp>
          <p:nvSpPr>
            <p:cNvPr id="19" name="Rectangle 18">
              <a:extLst>
                <a:ext uri="{FF2B5EF4-FFF2-40B4-BE49-F238E27FC236}">
                  <a16:creationId xmlns:a16="http://schemas.microsoft.com/office/drawing/2014/main" id="{5CB366F1-48AA-1E6F-8853-BCE83C5610B0}"/>
                </a:ext>
              </a:extLst>
            </p:cNvPr>
            <p:cNvSpPr/>
            <p:nvPr/>
          </p:nvSpPr>
          <p:spPr>
            <a:xfrm>
              <a:off x="15857850" y="11023477"/>
              <a:ext cx="4294962" cy="221713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1"/>
                  </a:solidFill>
                  <a:latin typeface="Calibri" panose="020F0502020204030204" pitchFamily="34" charset="0"/>
                  <a:cs typeface="Calibri" panose="020F0502020204030204" pitchFamily="34" charset="0"/>
                </a:rPr>
                <a:t>Non-monetary Benefits</a:t>
              </a:r>
            </a:p>
          </p:txBody>
        </p:sp>
        <p:sp>
          <p:nvSpPr>
            <p:cNvPr id="20" name="Rectangle 19">
              <a:extLst>
                <a:ext uri="{FF2B5EF4-FFF2-40B4-BE49-F238E27FC236}">
                  <a16:creationId xmlns:a16="http://schemas.microsoft.com/office/drawing/2014/main" id="{246BB999-8BCB-82B8-D187-A4662E04BB1E}"/>
                </a:ext>
              </a:extLst>
            </p:cNvPr>
            <p:cNvSpPr/>
            <p:nvPr/>
          </p:nvSpPr>
          <p:spPr>
            <a:xfrm>
              <a:off x="9126068" y="2029060"/>
              <a:ext cx="4294960" cy="2116726"/>
            </a:xfrm>
            <a:prstGeom prst="rect">
              <a:avLst/>
            </a:prstGeom>
            <a:solidFill>
              <a:schemeClr val="accent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TextBox 20">
              <a:extLst>
                <a:ext uri="{FF2B5EF4-FFF2-40B4-BE49-F238E27FC236}">
                  <a16:creationId xmlns:a16="http://schemas.microsoft.com/office/drawing/2014/main" id="{162774CA-02BE-225E-00DC-DDD094FC1440}"/>
                </a:ext>
              </a:extLst>
            </p:cNvPr>
            <p:cNvSpPr txBox="1"/>
            <p:nvPr/>
          </p:nvSpPr>
          <p:spPr>
            <a:xfrm>
              <a:off x="9811554" y="2214620"/>
              <a:ext cx="3205965" cy="1931166"/>
            </a:xfrm>
            <a:prstGeom prst="rect">
              <a:avLst/>
            </a:prstGeom>
            <a:noFill/>
          </p:spPr>
          <p:txBody>
            <a:bodyPr wrap="square" rtlCol="0">
              <a:spAutoFit/>
            </a:bodyPr>
            <a:lstStyle/>
            <a:p>
              <a:r>
                <a:rPr lang="en-US" sz="2000" b="1" dirty="0">
                  <a:solidFill>
                    <a:schemeClr val="accent1"/>
                  </a:solidFill>
                  <a:latin typeface="Calibri" panose="020F0502020204030204" pitchFamily="34" charset="0"/>
                  <a:cs typeface="Calibri" panose="020F0502020204030204" pitchFamily="34" charset="0"/>
                </a:rPr>
                <a:t>DB Deposit Requirements</a:t>
              </a:r>
            </a:p>
            <a:p>
              <a:r>
                <a:rPr lang="en-US" sz="2000" b="1" dirty="0">
                  <a:solidFill>
                    <a:schemeClr val="accent1"/>
                  </a:solidFill>
                  <a:latin typeface="Calibri" panose="020F0502020204030204" pitchFamily="34" charset="0"/>
                  <a:cs typeface="Calibri" panose="020F0502020204030204" pitchFamily="34" charset="0"/>
                </a:rPr>
                <a:t>[origin]</a:t>
              </a:r>
            </a:p>
          </p:txBody>
        </p:sp>
      </p:grpSp>
      <p:sp>
        <p:nvSpPr>
          <p:cNvPr id="22" name="TextBox 21">
            <a:extLst>
              <a:ext uri="{FF2B5EF4-FFF2-40B4-BE49-F238E27FC236}">
                <a16:creationId xmlns:a16="http://schemas.microsoft.com/office/drawing/2014/main" id="{7EA6DBA3-A32C-47EC-56AA-072C193DB975}"/>
              </a:ext>
            </a:extLst>
          </p:cNvPr>
          <p:cNvSpPr txBox="1"/>
          <p:nvPr/>
        </p:nvSpPr>
        <p:spPr>
          <a:xfrm>
            <a:off x="8878003" y="68372"/>
            <a:ext cx="2402365" cy="1200329"/>
          </a:xfrm>
          <a:prstGeom prst="rect">
            <a:avLst/>
          </a:prstGeom>
          <a:noFill/>
        </p:spPr>
        <p:txBody>
          <a:bodyPr wrap="square" rtlCol="0">
            <a:spAutoFit/>
          </a:bodyPr>
          <a:lstStyle/>
          <a:p>
            <a:r>
              <a:rPr lang="en-US" b="1" dirty="0"/>
              <a:t>Global Multilateral Benefit-Sharing Mechanism GMLBSM</a:t>
            </a:r>
          </a:p>
        </p:txBody>
      </p:sp>
      <p:sp>
        <p:nvSpPr>
          <p:cNvPr id="2" name="TextBox 1">
            <a:extLst>
              <a:ext uri="{FF2B5EF4-FFF2-40B4-BE49-F238E27FC236}">
                <a16:creationId xmlns:a16="http://schemas.microsoft.com/office/drawing/2014/main" id="{2FCB3B7A-D5D1-1515-7E4F-BD3B36F6A794}"/>
              </a:ext>
            </a:extLst>
          </p:cNvPr>
          <p:cNvSpPr txBox="1"/>
          <p:nvPr/>
        </p:nvSpPr>
        <p:spPr>
          <a:xfrm>
            <a:off x="3758141" y="4073355"/>
            <a:ext cx="1254666" cy="923330"/>
          </a:xfrm>
          <a:prstGeom prst="rect">
            <a:avLst/>
          </a:prstGeom>
          <a:noFill/>
        </p:spPr>
        <p:txBody>
          <a:bodyPr wrap="square" rtlCol="0">
            <a:spAutoFit/>
          </a:bodyPr>
          <a:lstStyle/>
          <a:p>
            <a:r>
              <a:rPr lang="en-US" b="1" dirty="0"/>
              <a:t>endemic</a:t>
            </a:r>
          </a:p>
          <a:p>
            <a:r>
              <a:rPr lang="en-US" b="1" dirty="0"/>
              <a:t>species</a:t>
            </a:r>
          </a:p>
          <a:p>
            <a:r>
              <a:rPr lang="en-US" b="1" dirty="0"/>
              <a:t>genes</a:t>
            </a:r>
          </a:p>
        </p:txBody>
      </p:sp>
    </p:spTree>
    <p:extLst>
      <p:ext uri="{BB962C8B-B14F-4D97-AF65-F5344CB8AC3E}">
        <p14:creationId xmlns:p14="http://schemas.microsoft.com/office/powerpoint/2010/main" val="2556248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a:bodyPr>
          <a:lstStyle/>
          <a:p>
            <a:r>
              <a:rPr lang="en-US" sz="2800" b="1" dirty="0"/>
              <a:t>Non-monetary Benefit Sharing (NMBS)</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4"/>
            <a:ext cx="8915399" cy="536088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endParaRPr lang="en-US" sz="2400" b="1" dirty="0"/>
          </a:p>
          <a:p>
            <a:endParaRPr lang="en-US" sz="2400" b="1" dirty="0"/>
          </a:p>
          <a:p>
            <a:endParaRPr lang="en-US" sz="2800" dirty="0">
              <a:solidFill>
                <a:srgbClr val="222222"/>
              </a:solidFill>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
        <p:nvSpPr>
          <p:cNvPr id="2" name="TextBox 1">
            <a:extLst>
              <a:ext uri="{FF2B5EF4-FFF2-40B4-BE49-F238E27FC236}">
                <a16:creationId xmlns:a16="http://schemas.microsoft.com/office/drawing/2014/main" id="{4601225C-7D89-194D-06CB-41D551736695}"/>
              </a:ext>
            </a:extLst>
          </p:cNvPr>
          <p:cNvSpPr txBox="1"/>
          <p:nvPr/>
        </p:nvSpPr>
        <p:spPr>
          <a:xfrm>
            <a:off x="2336800" y="1517134"/>
            <a:ext cx="7886700" cy="5078313"/>
          </a:xfrm>
          <a:prstGeom prst="rect">
            <a:avLst/>
          </a:prstGeom>
          <a:no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The trigger point or points raise money for a fund that is used for projects</a:t>
            </a:r>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In addition to raising funds, the Mechanism may also find ways of sharing non-monetary benefits</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Existing NMBS focuses on bilateral benefit sharing models under Nagoya</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NMBS proposed still reflects this: technical training, capacity building, equipment donation, technology transfer, etc. –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in-kind benefit sharing </a:t>
            </a:r>
            <a:r>
              <a:rPr lang="en-US" b="1" dirty="0">
                <a:latin typeface="Calibri" panose="020F0502020204030204" pitchFamily="34" charset="0"/>
                <a:ea typeface="Calibri" panose="020F0502020204030204" pitchFamily="34" charset="0"/>
                <a:cs typeface="Calibri" panose="020F0502020204030204" pitchFamily="34" charset="0"/>
              </a:rPr>
              <a:t>where companies in a contract are competent to share</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In the multi-lateral system, NMBS can come from a much wider range of sources, including actions governments can take to do more than technology transfer, actions philanthropists can take</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Reducing harms, recognition and effective enforcement of rights, involvement of women and youth, participation in governance can be NMBS</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1732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336800" y="433979"/>
            <a:ext cx="8915399" cy="518521"/>
          </a:xfrm>
        </p:spPr>
        <p:txBody>
          <a:bodyPr>
            <a:normAutofit/>
          </a:bodyPr>
          <a:lstStyle/>
          <a:p>
            <a:r>
              <a:rPr lang="en-US" sz="2800" b="1" dirty="0"/>
              <a:t>Conclusions</a:t>
            </a:r>
          </a:p>
        </p:txBody>
      </p:sp>
      <p:sp>
        <p:nvSpPr>
          <p:cNvPr id="4" name="Subtitle 2">
            <a:extLst>
              <a:ext uri="{FF2B5EF4-FFF2-40B4-BE49-F238E27FC236}">
                <a16:creationId xmlns:a16="http://schemas.microsoft.com/office/drawing/2014/main" id="{D3E30E97-2404-B91E-E2DD-09000E654124}"/>
              </a:ext>
            </a:extLst>
          </p:cNvPr>
          <p:cNvSpPr txBox="1">
            <a:spLocks/>
          </p:cNvSpPr>
          <p:nvPr/>
        </p:nvSpPr>
        <p:spPr>
          <a:xfrm>
            <a:off x="2336800" y="1183184"/>
            <a:ext cx="8915399" cy="536088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endParaRPr lang="en-US" sz="2400" b="1" dirty="0"/>
          </a:p>
          <a:p>
            <a:endParaRPr lang="en-US" sz="2400" b="1" dirty="0"/>
          </a:p>
          <a:p>
            <a:endParaRPr lang="en-US" sz="2800" dirty="0">
              <a:solidFill>
                <a:srgbClr val="222222"/>
              </a:solidFill>
              <a:latin typeface="proxima_nova_rgregular"/>
            </a:endParaRPr>
          </a:p>
          <a:p>
            <a:endParaRPr lang="en-US" sz="2800" dirty="0">
              <a:solidFill>
                <a:srgbClr val="222222"/>
              </a:solidFill>
              <a:latin typeface="proxima_nova_rgregular"/>
            </a:endParaRPr>
          </a:p>
          <a:p>
            <a:endParaRPr lang="en-US" sz="2800" b="0" i="0" dirty="0">
              <a:solidFill>
                <a:srgbClr val="222222"/>
              </a:solidFill>
              <a:effectLst/>
              <a:latin typeface="proxima_nova_rgregular"/>
            </a:endParaRPr>
          </a:p>
          <a:p>
            <a:endParaRPr lang="en-US" sz="2800" b="0" i="0" dirty="0">
              <a:solidFill>
                <a:srgbClr val="222222"/>
              </a:solidFill>
              <a:effectLst/>
              <a:latin typeface="proxima_nova_rgregular"/>
            </a:endParaRPr>
          </a:p>
          <a:p>
            <a:endParaRPr lang="en-US" sz="2800" b="1" dirty="0"/>
          </a:p>
          <a:p>
            <a:endParaRPr lang="en-US" sz="2800" b="1" dirty="0"/>
          </a:p>
        </p:txBody>
      </p:sp>
      <p:sp>
        <p:nvSpPr>
          <p:cNvPr id="2" name="TextBox 1">
            <a:extLst>
              <a:ext uri="{FF2B5EF4-FFF2-40B4-BE49-F238E27FC236}">
                <a16:creationId xmlns:a16="http://schemas.microsoft.com/office/drawing/2014/main" id="{4601225C-7D89-194D-06CB-41D551736695}"/>
              </a:ext>
            </a:extLst>
          </p:cNvPr>
          <p:cNvSpPr txBox="1"/>
          <p:nvPr/>
        </p:nvSpPr>
        <p:spPr>
          <a:xfrm>
            <a:off x="2336800" y="1517134"/>
            <a:ext cx="7886700" cy="5909310"/>
          </a:xfrm>
          <a:prstGeom prst="rect">
            <a:avLst/>
          </a:prstGeom>
          <a:noFill/>
        </p:spPr>
        <p:txBody>
          <a:bodyPr wrap="square" rtlCol="0">
            <a:spAutoFit/>
          </a:bodyPr>
          <a:lstStyle/>
          <a:p>
            <a:r>
              <a:rPr lang="en-US" b="1" dirty="0">
                <a:latin typeface="Calibri" panose="020F0502020204030204" pitchFamily="34" charset="0"/>
                <a:ea typeface="Calibri" panose="020F0502020204030204" pitchFamily="34" charset="0"/>
                <a:cs typeface="Calibri" panose="020F0502020204030204" pitchFamily="34" charset="0"/>
              </a:rPr>
              <a:t>The Multilateral Benefit Sharing fund is meant to capture research and corporate utilization of genetic resources that have been converted into DSI</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IIFB views it as additional to the Nagoya Protocol, not undermining it</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Much of the advice to Parties is already developed and presented to Parties, although more needs to be do to clarify details (e.g. specify principles of data governance, or a process to develop them)</a:t>
            </a: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Adding to terminology in the decisions at COP 16 may be difficult. It is a new term, and may take years to develop (adding “Peoples” took 5 years). This may have to be developed at a higher level (CBD) rather than the Mechanism, which is </a:t>
            </a:r>
            <a:r>
              <a:rPr lang="en-US" b="1" dirty="0" err="1">
                <a:latin typeface="Calibri" panose="020F0502020204030204" pitchFamily="34" charset="0"/>
                <a:ea typeface="Calibri" panose="020F0502020204030204" pitchFamily="34" charset="0"/>
                <a:cs typeface="Calibri" panose="020F0502020204030204" pitchFamily="34" charset="0"/>
              </a:rPr>
              <a:t>subsiduary</a:t>
            </a:r>
            <a:endParaRPr lang="en-US" b="1" dirty="0">
              <a:latin typeface="Calibri" panose="020F0502020204030204" pitchFamily="34" charset="0"/>
              <a:ea typeface="Calibri" panose="020F0502020204030204" pitchFamily="34" charset="0"/>
              <a:cs typeface="Calibri" panose="020F0502020204030204" pitchFamily="34" charset="0"/>
            </a:endParaRPr>
          </a:p>
          <a:p>
            <a:endParaRPr lang="en-US" b="1" dirty="0">
              <a:latin typeface="Calibri" panose="020F0502020204030204" pitchFamily="34" charset="0"/>
              <a:ea typeface="Calibri" panose="020F0502020204030204" pitchFamily="34" charset="0"/>
              <a:cs typeface="Calibri" panose="020F0502020204030204" pitchFamily="34" charset="0"/>
            </a:endParaRPr>
          </a:p>
          <a:p>
            <a:r>
              <a:rPr lang="en-US" b="1" dirty="0">
                <a:latin typeface="Calibri" panose="020F0502020204030204" pitchFamily="34" charset="0"/>
                <a:ea typeface="Calibri" panose="020F0502020204030204" pitchFamily="34" charset="0"/>
                <a:cs typeface="Calibri" panose="020F0502020204030204" pitchFamily="34" charset="0"/>
              </a:rPr>
              <a:t>Large role of </a:t>
            </a:r>
            <a:r>
              <a:rPr lang="en-US" b="1" dirty="0" err="1">
                <a:latin typeface="Calibri" panose="020F0502020204030204" pitchFamily="34" charset="0"/>
                <a:ea typeface="Calibri" panose="020F0502020204030204" pitchFamily="34" charset="0"/>
                <a:cs typeface="Calibri" panose="020F0502020204030204" pitchFamily="34" charset="0"/>
              </a:rPr>
              <a:t>Afrodescendents</a:t>
            </a:r>
            <a:r>
              <a:rPr lang="en-US" b="1" dirty="0">
                <a:latin typeface="Calibri" panose="020F0502020204030204" pitchFamily="34" charset="0"/>
                <a:ea typeface="Calibri" panose="020F0502020204030204" pitchFamily="34" charset="0"/>
                <a:cs typeface="Calibri" panose="020F0502020204030204" pitchFamily="34" charset="0"/>
              </a:rPr>
              <a:t> in getting Parties from their regions to adopt the positions of the IIFB, or to develop and / or add your own</a:t>
            </a:r>
          </a:p>
          <a:p>
            <a:endParaRPr lang="en-US" b="1"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39372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416446" y="941695"/>
            <a:ext cx="8915399" cy="725738"/>
          </a:xfrm>
        </p:spPr>
        <p:txBody>
          <a:bodyPr>
            <a:normAutofit fontScale="90000"/>
          </a:bodyPr>
          <a:lstStyle/>
          <a:p>
            <a:r>
              <a:rPr lang="en-US" dirty="0"/>
              <a:t>Convention on Biological Diversity 1992</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167831" y="1946467"/>
            <a:ext cx="8915399" cy="4601912"/>
          </a:xfrm>
        </p:spPr>
        <p:txBody>
          <a:bodyPr>
            <a:normAutofit lnSpcReduction="10000"/>
          </a:bodyPr>
          <a:lstStyle/>
          <a:p>
            <a:pPr marL="0" marR="0">
              <a:lnSpc>
                <a:spcPct val="107000"/>
              </a:lnSpc>
              <a:spcBef>
                <a:spcPts val="0"/>
              </a:spcBef>
              <a:spcAft>
                <a:spcPts val="800"/>
              </a:spcAft>
            </a:pP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Article 8(j): </a:t>
            </a:r>
            <a:endParaRPr lang="en-US"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en-US"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Each contracting Party shall, as far as possible and as appropriate:</a:t>
            </a:r>
          </a:p>
          <a:p>
            <a:pPr marL="0" marR="0">
              <a:lnSpc>
                <a:spcPct val="107000"/>
              </a:lnSpc>
              <a:spcBef>
                <a:spcPts val="0"/>
              </a:spcBef>
              <a:spcAft>
                <a:spcPts val="800"/>
              </a:spcAft>
            </a:pPr>
            <a:r>
              <a:rPr lang="en-US" sz="24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Subject to national legislation, respect, preserve and maintain knowledge, innovations and practices of indigenous and local communities embodying traditional lifestyles relevant for the conservation and sustainable use of biological diversity and promote their wider application with the approval and involvement of the holders of such knowledge, innovations and practices and encourage the equitable sharing of the benefits arising from the utilization of such knowledge innovations and practices.</a:t>
            </a:r>
          </a:p>
          <a:p>
            <a:endParaRPr lang="en-US" b="1" dirty="0">
              <a:solidFill>
                <a:srgbClr val="0D0D0D"/>
              </a:solidFill>
              <a:latin typeface="Söhne"/>
            </a:endParaRPr>
          </a:p>
          <a:p>
            <a:endParaRPr lang="en-US" b="1" dirty="0"/>
          </a:p>
        </p:txBody>
      </p:sp>
    </p:spTree>
    <p:extLst>
      <p:ext uri="{BB962C8B-B14F-4D97-AF65-F5344CB8AC3E}">
        <p14:creationId xmlns:p14="http://schemas.microsoft.com/office/powerpoint/2010/main" val="728778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416446" y="941695"/>
            <a:ext cx="8915399" cy="725738"/>
          </a:xfrm>
        </p:spPr>
        <p:txBody>
          <a:bodyPr>
            <a:normAutofit fontScale="90000"/>
          </a:bodyPr>
          <a:lstStyle/>
          <a:p>
            <a:r>
              <a:rPr lang="en-US" dirty="0"/>
              <a:t>Convention on Biological Diversity 1992</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167831" y="1946467"/>
            <a:ext cx="8915399" cy="4601912"/>
          </a:xfrm>
        </p:spPr>
        <p:txBody>
          <a:bodyPr>
            <a:normAutofit/>
          </a:bodyPr>
          <a:lstStyle/>
          <a:p>
            <a:pPr marL="0" marR="0">
              <a:lnSpc>
                <a:spcPct val="107000"/>
              </a:lnSpc>
              <a:spcBef>
                <a:spcPts val="0"/>
              </a:spcBef>
              <a:spcAft>
                <a:spcPts val="800"/>
              </a:spcAft>
            </a:pP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Article 8(j) only covers rights over traditional knowledge, innovations and practices, NOT genetic resources</a:t>
            </a:r>
          </a:p>
          <a:p>
            <a:pPr marL="0" marR="0">
              <a:lnSpc>
                <a:spcPct val="107000"/>
              </a:lnSpc>
              <a:spcBef>
                <a:spcPts val="0"/>
              </a:spcBef>
              <a:spcAft>
                <a:spcPts val="800"/>
              </a:spcAft>
            </a:pPr>
            <a:endPar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Uses ph</a:t>
            </a:r>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rase “indigenous and local communities” (ILCs): Changed to indigenous peoples and local communities” in 2014</a:t>
            </a:r>
            <a:endParaRPr lang="en-US"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“Approval and involvement” of ILCs</a:t>
            </a:r>
          </a:p>
          <a:p>
            <a:endParaRPr lang="en-US" b="1" dirty="0">
              <a:solidFill>
                <a:srgbClr val="0D0D0D"/>
              </a:solidFill>
              <a:latin typeface="Söhne"/>
            </a:endParaRPr>
          </a:p>
          <a:p>
            <a:r>
              <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rPr>
              <a:t>Only addressed “equitable sharing of benefits” – not control over uses</a:t>
            </a:r>
          </a:p>
        </p:txBody>
      </p:sp>
    </p:spTree>
    <p:extLst>
      <p:ext uri="{BB962C8B-B14F-4D97-AF65-F5344CB8AC3E}">
        <p14:creationId xmlns:p14="http://schemas.microsoft.com/office/powerpoint/2010/main" val="2358690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9BA7F3F1-0B09-35E7-FAA2-267C2D827EC7}"/>
              </a:ext>
            </a:extLst>
          </p:cNvPr>
          <p:cNvSpPr/>
          <p:nvPr/>
        </p:nvSpPr>
        <p:spPr>
          <a:xfrm>
            <a:off x="5144295" y="1832266"/>
            <a:ext cx="5249152" cy="4797133"/>
          </a:xfrm>
          <a:prstGeom prst="ellipse">
            <a:avLst/>
          </a:prstGeom>
          <a:gradFill>
            <a:gsLst>
              <a:gs pos="0">
                <a:schemeClr val="bg2">
                  <a:tint val="90000"/>
                  <a:lumMod val="120000"/>
                </a:schemeClr>
              </a:gs>
              <a:gs pos="100000">
                <a:schemeClr val="bg2">
                  <a:shade val="98000"/>
                  <a:satMod val="120000"/>
                  <a:lumMod val="98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ADE97B-4A3D-6AF7-5CCE-C2032E1A6914}"/>
              </a:ext>
            </a:extLst>
          </p:cNvPr>
          <p:cNvSpPr>
            <a:spLocks noGrp="1"/>
          </p:cNvSpPr>
          <p:nvPr>
            <p:ph type="ctrTitle"/>
          </p:nvPr>
        </p:nvSpPr>
        <p:spPr>
          <a:xfrm>
            <a:off x="2393635" y="435020"/>
            <a:ext cx="8915399" cy="725738"/>
          </a:xfrm>
        </p:spPr>
        <p:txBody>
          <a:bodyPr>
            <a:normAutofit fontScale="90000"/>
          </a:bodyPr>
          <a:lstStyle/>
          <a:p>
            <a:r>
              <a:rPr lang="en-US" dirty="0"/>
              <a:t>IP&amp;LC concerns over GRATK</a:t>
            </a:r>
          </a:p>
        </p:txBody>
      </p:sp>
      <p:sp>
        <p:nvSpPr>
          <p:cNvPr id="3" name="Subtitle 2">
            <a:extLst>
              <a:ext uri="{FF2B5EF4-FFF2-40B4-BE49-F238E27FC236}">
                <a16:creationId xmlns:a16="http://schemas.microsoft.com/office/drawing/2014/main" id="{53C00B14-3463-1860-DDC0-C262575863A0}"/>
              </a:ext>
            </a:extLst>
          </p:cNvPr>
          <p:cNvSpPr>
            <a:spLocks noGrp="1"/>
          </p:cNvSpPr>
          <p:nvPr>
            <p:ph type="subTitle" idx="1"/>
          </p:nvPr>
        </p:nvSpPr>
        <p:spPr>
          <a:xfrm>
            <a:off x="2589213" y="1301751"/>
            <a:ext cx="8915399" cy="4601912"/>
          </a:xfrm>
        </p:spPr>
        <p:txBody>
          <a:bodyPr>
            <a:normAutofit/>
          </a:bodyPr>
          <a:lstStyle/>
          <a:p>
            <a:r>
              <a:rPr lang="en-US" sz="3200" b="1" dirty="0"/>
              <a:t>BIOPIRACY</a:t>
            </a:r>
          </a:p>
        </p:txBody>
      </p:sp>
      <p:pic>
        <p:nvPicPr>
          <p:cNvPr id="5" name="Picture 4">
            <a:extLst>
              <a:ext uri="{FF2B5EF4-FFF2-40B4-BE49-F238E27FC236}">
                <a16:creationId xmlns:a16="http://schemas.microsoft.com/office/drawing/2014/main" id="{693C667B-C47D-9B71-AFF2-2E9A093848C3}"/>
              </a:ext>
            </a:extLst>
          </p:cNvPr>
          <p:cNvPicPr>
            <a:picLocks noChangeAspect="1"/>
          </p:cNvPicPr>
          <p:nvPr/>
        </p:nvPicPr>
        <p:blipFill>
          <a:blip r:embed="rId2"/>
          <a:stretch>
            <a:fillRect/>
          </a:stretch>
        </p:blipFill>
        <p:spPr>
          <a:xfrm>
            <a:off x="4540870" y="1992857"/>
            <a:ext cx="2402135" cy="3483096"/>
          </a:xfrm>
          <a:prstGeom prst="rect">
            <a:avLst/>
          </a:prstGeom>
        </p:spPr>
      </p:pic>
      <p:sp>
        <p:nvSpPr>
          <p:cNvPr id="7" name="TextBox 6">
            <a:extLst>
              <a:ext uri="{FF2B5EF4-FFF2-40B4-BE49-F238E27FC236}">
                <a16:creationId xmlns:a16="http://schemas.microsoft.com/office/drawing/2014/main" id="{D30B1892-D570-05A8-0213-BA5D952EC95E}"/>
              </a:ext>
            </a:extLst>
          </p:cNvPr>
          <p:cNvSpPr txBox="1"/>
          <p:nvPr/>
        </p:nvSpPr>
        <p:spPr>
          <a:xfrm>
            <a:off x="5890717" y="3705190"/>
            <a:ext cx="4432624" cy="2308324"/>
          </a:xfrm>
          <a:prstGeom prst="rect">
            <a:avLst/>
          </a:prstGeom>
          <a:noFill/>
        </p:spPr>
        <p:txBody>
          <a:bodyPr wrap="none" rtlCol="0">
            <a:spAutoFit/>
          </a:bodyPr>
          <a:lstStyle/>
          <a:p>
            <a:pPr algn="ctr"/>
            <a:r>
              <a:rPr lang="en-US" sz="4800" b="1" dirty="0"/>
              <a:t>IP or LC </a:t>
            </a:r>
            <a:br>
              <a:rPr lang="en-US" sz="4800" b="1" dirty="0"/>
            </a:br>
            <a:r>
              <a:rPr lang="en-US" sz="4800" b="1" dirty="0"/>
              <a:t>Lands, Waters,</a:t>
            </a:r>
          </a:p>
          <a:p>
            <a:pPr algn="ctr"/>
            <a:r>
              <a:rPr lang="en-US" sz="4800" b="1" dirty="0"/>
              <a:t>Territories</a:t>
            </a:r>
          </a:p>
        </p:txBody>
      </p:sp>
      <p:sp>
        <p:nvSpPr>
          <p:cNvPr id="8" name="TextBox 7">
            <a:extLst>
              <a:ext uri="{FF2B5EF4-FFF2-40B4-BE49-F238E27FC236}">
                <a16:creationId xmlns:a16="http://schemas.microsoft.com/office/drawing/2014/main" id="{2F092F7B-CA78-F410-3A7B-53C503199A91}"/>
              </a:ext>
            </a:extLst>
          </p:cNvPr>
          <p:cNvSpPr txBox="1"/>
          <p:nvPr/>
        </p:nvSpPr>
        <p:spPr>
          <a:xfrm>
            <a:off x="6187670" y="3341899"/>
            <a:ext cx="755335" cy="461665"/>
          </a:xfrm>
          <a:prstGeom prst="rect">
            <a:avLst/>
          </a:prstGeom>
          <a:noFill/>
        </p:spPr>
        <p:txBody>
          <a:bodyPr wrap="none" rtlCol="0">
            <a:spAutoFit/>
          </a:bodyPr>
          <a:lstStyle/>
          <a:p>
            <a:r>
              <a:rPr lang="en-US" sz="2400" b="1" dirty="0"/>
              <a:t>GRs</a:t>
            </a:r>
          </a:p>
        </p:txBody>
      </p:sp>
      <p:sp>
        <p:nvSpPr>
          <p:cNvPr id="4" name="Rectangle 3">
            <a:extLst>
              <a:ext uri="{FF2B5EF4-FFF2-40B4-BE49-F238E27FC236}">
                <a16:creationId xmlns:a16="http://schemas.microsoft.com/office/drawing/2014/main" id="{34D37FB6-5E36-9ED5-7F2D-A34B71D0D834}"/>
              </a:ext>
            </a:extLst>
          </p:cNvPr>
          <p:cNvSpPr/>
          <p:nvPr/>
        </p:nvSpPr>
        <p:spPr>
          <a:xfrm>
            <a:off x="7062890" y="2414120"/>
            <a:ext cx="184698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IK/TK</a:t>
            </a:r>
          </a:p>
        </p:txBody>
      </p:sp>
      <p:sp>
        <p:nvSpPr>
          <p:cNvPr id="10" name="Rectangle 9">
            <a:extLst>
              <a:ext uri="{FF2B5EF4-FFF2-40B4-BE49-F238E27FC236}">
                <a16:creationId xmlns:a16="http://schemas.microsoft.com/office/drawing/2014/main" id="{631254F9-1C8D-A001-1BBD-60E155CE38E9}"/>
              </a:ext>
            </a:extLst>
          </p:cNvPr>
          <p:cNvSpPr/>
          <p:nvPr/>
        </p:nvSpPr>
        <p:spPr>
          <a:xfrm>
            <a:off x="1615304" y="5062309"/>
            <a:ext cx="172194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IK TK</a:t>
            </a:r>
          </a:p>
        </p:txBody>
      </p:sp>
      <p:pic>
        <p:nvPicPr>
          <p:cNvPr id="12" name="Picture 11">
            <a:extLst>
              <a:ext uri="{FF2B5EF4-FFF2-40B4-BE49-F238E27FC236}">
                <a16:creationId xmlns:a16="http://schemas.microsoft.com/office/drawing/2014/main" id="{6931DA1B-EC75-AEFA-22EF-3C1091E12C20}"/>
              </a:ext>
            </a:extLst>
          </p:cNvPr>
          <p:cNvPicPr>
            <a:picLocks noChangeAspect="1"/>
          </p:cNvPicPr>
          <p:nvPr/>
        </p:nvPicPr>
        <p:blipFill>
          <a:blip r:embed="rId3"/>
          <a:stretch>
            <a:fillRect/>
          </a:stretch>
        </p:blipFill>
        <p:spPr>
          <a:xfrm>
            <a:off x="964100" y="4981234"/>
            <a:ext cx="2974960" cy="1269841"/>
          </a:xfrm>
          <a:prstGeom prst="rect">
            <a:avLst/>
          </a:prstGeom>
        </p:spPr>
      </p:pic>
      <p:sp>
        <p:nvSpPr>
          <p:cNvPr id="13" name="Rectangle 12">
            <a:extLst>
              <a:ext uri="{FF2B5EF4-FFF2-40B4-BE49-F238E27FC236}">
                <a16:creationId xmlns:a16="http://schemas.microsoft.com/office/drawing/2014/main" id="{C8F7D0EA-A169-59E5-CFA6-6DAA0F26B2D6}"/>
              </a:ext>
            </a:extLst>
          </p:cNvPr>
          <p:cNvSpPr/>
          <p:nvPr/>
        </p:nvSpPr>
        <p:spPr>
          <a:xfrm>
            <a:off x="9782666" y="1242734"/>
            <a:ext cx="1721946"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IK TK</a:t>
            </a:r>
          </a:p>
        </p:txBody>
      </p:sp>
      <p:pic>
        <p:nvPicPr>
          <p:cNvPr id="14" name="Picture 13">
            <a:extLst>
              <a:ext uri="{FF2B5EF4-FFF2-40B4-BE49-F238E27FC236}">
                <a16:creationId xmlns:a16="http://schemas.microsoft.com/office/drawing/2014/main" id="{3DCCBA01-B49A-C7A3-940F-77866B159978}"/>
              </a:ext>
            </a:extLst>
          </p:cNvPr>
          <p:cNvPicPr>
            <a:picLocks noChangeAspect="1"/>
          </p:cNvPicPr>
          <p:nvPr/>
        </p:nvPicPr>
        <p:blipFill>
          <a:blip r:embed="rId3"/>
          <a:stretch>
            <a:fillRect/>
          </a:stretch>
        </p:blipFill>
        <p:spPr>
          <a:xfrm>
            <a:off x="9131462" y="1160758"/>
            <a:ext cx="2974960" cy="1269841"/>
          </a:xfrm>
          <a:prstGeom prst="rect">
            <a:avLst/>
          </a:prstGeom>
        </p:spPr>
      </p:pic>
      <p:sp>
        <p:nvSpPr>
          <p:cNvPr id="15" name="TextBox 14">
            <a:extLst>
              <a:ext uri="{FF2B5EF4-FFF2-40B4-BE49-F238E27FC236}">
                <a16:creationId xmlns:a16="http://schemas.microsoft.com/office/drawing/2014/main" id="{A13AAA20-4219-AD2A-D6D5-0BF473A73335}"/>
              </a:ext>
            </a:extLst>
          </p:cNvPr>
          <p:cNvSpPr txBox="1"/>
          <p:nvPr/>
        </p:nvSpPr>
        <p:spPr>
          <a:xfrm>
            <a:off x="6012873" y="3136473"/>
            <a:ext cx="914400" cy="369332"/>
          </a:xfrm>
          <a:prstGeom prst="rect">
            <a:avLst/>
          </a:prstGeom>
          <a:noFill/>
        </p:spPr>
        <p:txBody>
          <a:bodyPr wrap="square" rtlCol="0" anchor="ctr" anchorCtr="1">
            <a:spAutoFit/>
          </a:bodyPr>
          <a:lstStyle/>
          <a:p>
            <a:r>
              <a:rPr lang="en-US" b="1" dirty="0"/>
              <a:t>IK/TK</a:t>
            </a:r>
          </a:p>
        </p:txBody>
      </p:sp>
    </p:spTree>
    <p:extLst>
      <p:ext uri="{BB962C8B-B14F-4D97-AF65-F5344CB8AC3E}">
        <p14:creationId xmlns:p14="http://schemas.microsoft.com/office/powerpoint/2010/main" val="104736022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2046</TotalTime>
  <Words>4280</Words>
  <Application>Microsoft Office PowerPoint</Application>
  <PresentationFormat>Widescreen</PresentationFormat>
  <Paragraphs>718</Paragraphs>
  <Slides>65</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77" baseType="lpstr">
      <vt:lpstr>Aptos</vt:lpstr>
      <vt:lpstr>Arial</vt:lpstr>
      <vt:lpstr>Calibri</vt:lpstr>
      <vt:lpstr>Century Gothic</vt:lpstr>
      <vt:lpstr>Orbitron</vt:lpstr>
      <vt:lpstr>proxima_nova_rgregular</vt:lpstr>
      <vt:lpstr>Roboto</vt:lpstr>
      <vt:lpstr>Söhne</vt:lpstr>
      <vt:lpstr>TimesNewRoman</vt:lpstr>
      <vt:lpstr>Wingdings 3</vt:lpstr>
      <vt:lpstr>Wisp</vt:lpstr>
      <vt:lpstr>SmartDraw</vt:lpstr>
      <vt:lpstr>IIFB Positions on DSI</vt:lpstr>
      <vt:lpstr>Convention on Biological Diversity 1992</vt:lpstr>
      <vt:lpstr>Convention on Biological Diversity 1992</vt:lpstr>
      <vt:lpstr>CBD definition of GRs and derivatives</vt:lpstr>
      <vt:lpstr>CBD definition of GRs, utilization, and derivatives</vt:lpstr>
      <vt:lpstr>UN Declaration on the Rights of Indigenous Peoples (UNDRIP)</vt:lpstr>
      <vt:lpstr>Convention on Biological Diversity 1992</vt:lpstr>
      <vt:lpstr>Convention on Biological Diversity 1992</vt:lpstr>
      <vt:lpstr>IP&amp;LC concerns over GRATK</vt:lpstr>
      <vt:lpstr>Main case of CBD</vt:lpstr>
      <vt:lpstr>8(j) model of GRs and associated traditional knowledge</vt:lpstr>
      <vt:lpstr>Legal and Soft Law (Voluntary) Frameworks for Implementing Benefit Sharing and 8(j)</vt:lpstr>
      <vt:lpstr>Nagoya Protocol (2010) Model</vt:lpstr>
      <vt:lpstr>Nagoya Protocol</vt:lpstr>
      <vt:lpstr>Nagoya Protocol (2010) Model</vt:lpstr>
      <vt:lpstr>Nagoya Protocol (2010) Model</vt:lpstr>
      <vt:lpstr>TK protected anywhere, GRs MAY by protected</vt:lpstr>
      <vt:lpstr>DSI adds to the complexity and challenges of the ABS / NP model</vt:lpstr>
      <vt:lpstr>It is (relatively) easy to divide bodies of animals and plants</vt:lpstr>
      <vt:lpstr>Samples containing DNA (relatively) easy to control as a sample wholly under control</vt:lpstr>
      <vt:lpstr>Advances in Genetics</vt:lpstr>
      <vt:lpstr>Omics - not just a single genome metagenomics, transcriptomics, metabolomics, proteonomics, microbiomics, environmental DNA – not simply sequence information</vt:lpstr>
      <vt:lpstr>Challenges to gene sovereignty regime</vt:lpstr>
      <vt:lpstr>End Day 1</vt:lpstr>
      <vt:lpstr>Digital Sequence Information (DSI)</vt:lpstr>
      <vt:lpstr>Drawings of Chromosomes</vt:lpstr>
      <vt:lpstr>Drawings of Chromosomes</vt:lpstr>
      <vt:lpstr>DNA: 4 nucleotides, 2 base pairs</vt:lpstr>
      <vt:lpstr>PowerPoint Presentation</vt:lpstr>
      <vt:lpstr>Unique genes small % of genome</vt:lpstr>
      <vt:lpstr>Genes widely shared within and between species </vt:lpstr>
      <vt:lpstr>Unique genes small % of genome</vt:lpstr>
      <vt:lpstr>Natural forms of gene migration and recombination</vt:lpstr>
      <vt:lpstr>Gene Flow: Pollen, Seeds, Migration</vt:lpstr>
      <vt:lpstr>Many origins, many jurisdictions</vt:lpstr>
      <vt:lpstr>Challenges to gene sovereignty regime</vt:lpstr>
      <vt:lpstr>Challenges to gene sovereignty regime</vt:lpstr>
      <vt:lpstr>PowerPoint Presentation</vt:lpstr>
      <vt:lpstr>Brief review of decision 15/9</vt:lpstr>
      <vt:lpstr>Brief review of decision 15/9</vt:lpstr>
      <vt:lpstr>Brief review of decision 15/9</vt:lpstr>
      <vt:lpstr>PowerPoint Presentation</vt:lpstr>
      <vt:lpstr>End Day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Preston Hardison</dc:creator>
  <cp:lastModifiedBy>Preston Hardison</cp:lastModifiedBy>
  <cp:revision>89</cp:revision>
  <dcterms:created xsi:type="dcterms:W3CDTF">2022-12-01T16:04:27Z</dcterms:created>
  <dcterms:modified xsi:type="dcterms:W3CDTF">2024-07-02T17:22:51Z</dcterms:modified>
</cp:coreProperties>
</file>